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5F02EE40-C534-4E75-6806-423D622DDC51}">
          <p14:sldIdLst>
            <p14:sldId id="256"/>
            <p14:sldId id="257"/>
            <p14:sldId id="258"/>
            <p14:sldId id="259"/>
          </p14:sldIdLst>
        </p14:section>
        <p14:section name="1 · The gradient" id="{93085D48-660D-A929-FF85-9A5D92817CBB}">
          <p14:sldIdLst>
            <p14:sldId id="260"/>
            <p14:sldId id="261"/>
            <p14:sldId id="262"/>
            <p14:sldId id="263"/>
          </p14:sldIdLst>
        </p14:section>
        <p14:section name="2 · The update" id="{7942C423-2137-758D-C270-5BC0AA047270}">
          <p14:sldIdLst>
            <p14:sldId id="264"/>
            <p14:sldId id="265"/>
            <p14:sldId id="266"/>
            <p14:sldId id="267"/>
            <p14:sldId id="268"/>
            <p14:sldId id="269"/>
            <p14:sldId id="270"/>
            <p14:sldId id="271"/>
            <p14:sldId id="272"/>
            <p14:sldId id="273"/>
            <p14:sldId id="274"/>
          </p14:sldIdLst>
        </p14:section>
        <p14:section name="3 · The solution" id="{4FCA1C8A-0F1B-DE57-54D2-9A8A6E66AE88}">
          <p14:sldIdLst>
            <p14:sldId id="275"/>
            <p14:sldId id="276"/>
            <p14:sldId id="277"/>
            <p14:sldId id="278"/>
            <p14:sldId id="279"/>
            <p14:sldId id="280"/>
            <p14:sldId id="281"/>
            <p14:sldId id="282"/>
          </p14:sldIdLst>
        </p14:section>
        <p14:section name="4 · Choosing" id="{6DDFAB24-3F3A-F988-318B-A2FE9C8CE96D}">
          <p14:sldIdLst>
            <p14:sldId id="283"/>
            <p14:sldId id="284"/>
            <p14:sldId id="285"/>
            <p14:sldId id="28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534"/>
    <p:restoredTop sz="94610"/>
  </p:normalViewPr>
  <p:slideViewPr>
    <p:cSldViewPr snapToGrid="0" snapToObjects="1">
      <p:cViewPr varScale="1">
        <p:scale>
          <a:sx n="126" d="100"/>
          <a:sy n="126" d="100"/>
        </p:scale>
        <p:origin x="232"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41527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Topic: what optimizers actually do, how to choose, and how to debug training by looking at figures. Format: slides for structure, the playground and notebooks for the live parts — I'll flip between them. The image is a weight matrix we'll come back to.</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Don't explain it yet — just point: SGD and Adam leave the 'a', AdamW erases it, Muon buries it under a big change. All four have the same validation accuracy. By the end you'll know why, and why it matters if you fine-tune pretrained models. Takeaway to plant: the optimizer is not just 'how fast' — it's 'which answer'.</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Audience: chem/bio/materials. Typical project: small dataset, model with far more parameters than data points, often easy to overfit. Point 3 is the framing for the whole talk: you'll increasingly delegate the code; what you can't delegate is judgment about whether training went well.</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Every optimizer in this talk fits this one line: take the gradient, transform it with some P, scale it by some η. Part 1 is about the gradient itself, part 2 about choices of P and η, part 3 about the consequences, part 4 the practical card. The circle in the top-right of each slide tells you which part we're in.</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 min. Part 1: before choosing what to do with the gradient, look at what it is.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Chain rule for y = Wx. The gradient is (output error) times (input), an outer product. Look at the picture: the matrix is a 'plaid' — you can read the input pattern along every row. One example = rank 1; a minibatch is a sum of B rank-1 pieces. This structure is what Muon/Shampoo exploit later. (Notebook 01 §1 verifies autograd matches this exactly.)</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Start from the identity map, loss ½‖Wx − y‖². One gradient step with step size 1/‖x‖² gives exactly this W′, and it maps the T-shirt to the sneaker. Now feed other images through it: the dress gets a ghost sneaker with weight 0.75 (its overlap with the T-shirt), the sandal 0.43. That's interference, the reason we use small steps and many examples.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Gradient of a 256×256 layer at initialization, for growing batch sizes. Rank grows with B, but almost all the energy is in ~2 directions (stable rank). So an SGD step is dominated by a couple of directions; the rest of the matrix hardly moves. Keep this picture in mind for the Muon slide.</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 min. Part 2: the zoo of optimizers, organized by one question — how do you transform the gradient before stepping?</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The organizing table for the rest of part 2. Read down: SGD uses the raw gradient; momentum averages it over time; Newton rescales by the Hessian (perfect on a quadratic, impossible at 10^6 parameters); Adagrad/RMSProp/Adam are cheap diagonal approximations; Muon equalizes directions; L-BFGS builds a low-rank Hessian approximation from history. Colors are consistent across everything you'll see today.</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The core tension of first-order optimization. The steepest direction limits how big a step you can take; the flattest direction then crawls. That ratio is the condition number. Figure: preset 3 of the playground — GD (blue) zigzags, momentum (orange) gets there in a fraction of the steps, Newton (red) jumps straight to the minimum. Then switch to the playground.</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Switch to the browser. 1: point at the zigzag; drag GD's η slider past 0.08 to show divergence. 2: momentum. 3: Newton in one step. 7: saddle — Newton is attracted to any stationary point, which is one reason raw Newton isn't used in deep learning (lots of saddles). Backup figures are on this slide if the browser fails.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The river-valley picture of LR schedules. Loss = wall height + position along the river. A large LR makes progress downstream but bounces off the walls; decaying the LR lets you drop to the floor. This is why loss curves often drop sharply at the end of a cosine/WSD schedule — and why 'the loss plateaued' at a high LR doesn't mean training stopped making progress.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Each row adds one idea. Adagrad: divide by the root of the summed squared gradients — big-gradient coordinates get small steps. RMSProp: use a moving average so old history fades. Adam: add momentum and correct the bias of the averages at early steps. AdamW: decouple weight decay. The limitation in bold is the hook for the rotation demo.</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The noisy-estimation view. 1/(1−β) is the effective averaging window. m̂/√v̂ is a per-weight signal-to-noise ratio: when the gradient sign is consistent, Adam moves the weight by about η — that's sign descent; when it's noise, Adam barely moves it. The histograms (ESOL, FashionMNIST, end of training) show most weights near 0. Gower and coauthors' large study: the full Adam beats the simplified variants, and setting β1 = β2 is a strong choice — consistent with this mean/variance-estimation reading.</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The key demo of part 2. Press 4, then 5. Nothing about the problem changed except the coordinate system — and Adam goes from best to worst. Diagonal preconditioning is basis-dependent. The fix is to precondition in a better basis: that's Shampoo, SOAP and Muon, next.</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Unifying view (Bernstein &amp; Newhouse): if you ask 'what's the best step of a given size', the answer depends on how you measure size. Frobenius → the gradient itself (SGD). Max-entry → the sign of the gradient (Adam without its averages). Spectral norm — the right size measure for a matrix that maps inputs to outputs → UVᵀ, all singular values set to 1 (Muon). Figure: SGD's update is plaid and low-rank; sign lifts the tail; Muon's spectrum is flat — every direction the gradient touches moves equally. Ties back to slide 8.</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Deep linear network (Saxe et al. 2014) learning a matrix with singular values 4, 2, 1, 0.5 from small init. GD learns them in sequence — the classic staircase. Muon's equal-step geometry learns them simultaneously. The same final answer here, very different path; in nonlinear nets the path determines where you end up. Note Muon's noisy loss floor: fixed-size steps need LR decay to settle.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The 'non-diagonal' frontier, one line each. Shampoo: Kronecker-factored preconditioner — expensive but strong. SOAP: Adam in the basis that Shampoo finds — directly addresses demo 5. Muon: the spectral-norm update, cheap via Newton–Schulz; popular in speedruns and recent LLM training. Honest caveat in bold: for a 1M-parameter model on 1,000 molecules, these are rarely your bottleneck.</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 min. Part 3: consequences. First, which solution; then, the figures that tell you what happened in your own runs.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Smallest possible example of implicit bias. Underdetermined least squares: infinitely many exact fits. All three optimizers find one; GD finds the minimum-norm one (provably), Adam and sign descent find others with flatter weights — and test error differs by ~2×, with nothing else changed. In the overparameterized, small-data regime, the optimizer (plus init and weight decay) is part of your prior.</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Back to the opening figure, now explained. Each optimizer at its best LR from the sweep; all ~0.87 accuracy. SGD/Adam: the data only needed a modest change, nothing removes the 'a'. AdamW (lr 3e-2, wd 0.1): decay shrinks every weight every step; what the loss doesn't defend disappears — the bottom panel is literally −a. Muon: moves every direction equally, including ones the data barely constrains. Practical point: if you fine-tune a pretrained model, aggressive decay toward zero or large-update optimizers can quietly overwrite what you started with.</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The first figure to ask your agent for. Each point is a full training run; one curve per optimizer. Read: (1) tuning LR matters ~6× more than which optimizer; (2) each optimizer has its own scale — 1e-3 is an Adam number; (3) bowl width = forgiveness: Adam is good over ~2.5 decades, SGD over ~half a decade with a cliff; (4) here tuned SGD+momentum and L-BFGS win — common on small, smooth problems; (5) L-BFGS is flat because its line search chooses the step. Note Adam at 0.1–0.3 lands on the dotted 'untrained' line: next slide.</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~2.5 min. Adam on ESOL at three LRs from the sweep. Learn these shapes — they're the same in every model. The dangerous one is the silent failure: no NaN, no error, a loss curve that looks 'converged' — but it's flat at exactly the variance of the targets, i.e. the network predicts a constant. Check: a flat line at the baseline or chance level is a dead network, not slow learning. On the way, the weights were flung ~9× their initial norm.</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Each optimizer at its best LR on ESOL. Walk the panels: (a) everyone hits the same train-loss floor 0.0165 — that's exactly the irreducible error from 902 molecules sharing 861 fingerprints: a data limit, not an optimizer limit; (d) healthy update size ~1e-3 per step; (e) Muon moves weights tens of times their initial norm, SGD barely; (f) SGD's update spectrum falls off steeply, Muon's is flat. These are all logged by optlab/train.py; AGENTS.md tells an agent how to add them to any model.</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FashionMNIST. If you only looked at validation loss you'd say Muon is overfitting badly; if you only looked at accuracy you'd say it's the best. Both are true. Ask for both.</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Switch to the notebook (Colab or local). Run the live cell with a deliberately bad LR first (adam 1e-1: the dead network), ask the room which panel gives it away, then a good one. If time is short, skip — the cached figures on the previous slides carry the point.</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~0.5 min. Part 4: the practical card.</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The take-home card. Default first; then the four situations that override it. The bottom line is the most violated rule in practice: an LR tuned for one setup does not transfer.</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 questions. The one habit to leave with: don't accept a number from your agent; ask for these figures and look at them. Everything is in the repo — the playground runs in any browser, the notebooks run on Colab CPU.</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leave up during questions if useful.</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chemeClr val="tx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63040"/>
            <a:ext cx="6675120" cy="1828800"/>
          </a:xfrm>
          <a:prstGeom prst="rect">
            <a:avLst/>
          </a:prstGeom>
          <a:noFill/>
          <a:ln/>
        </p:spPr>
        <p:txBody>
          <a:bodyPr wrap="square" rtlCol="0"/>
          <a:lstStyle>
            <a:lvl1pPr marL="0" indent="0" algn="l">
              <a:buNone/>
              <a:defRPr lang="en-US" sz="5200" b="1" dirty="0">
                <a:solidFill>
                  <a:schemeClr val="bg1"/>
                </a:solidFill>
              </a:defRPr>
            </a:lvl1pPr>
          </a:lstStyle>
          <a:p>
            <a:pPr marL="0" indent="0" algn="l">
              <a:buNone/>
            </a:pPr>
            <a:endParaRPr lang="en-US" sz="5200" dirty="0"/>
          </a:p>
        </p:txBody>
      </p:sp>
      <p:sp>
        <p:nvSpPr>
          <p:cNvPr id="3" name="Text 0"/>
          <p:cNvSpPr>
            <a:spLocks noGrp="1"/>
          </p:cNvSpPr>
          <p:nvPr>
            <p:ph type="body" idx="101" hasCustomPrompt="1"/>
          </p:nvPr>
        </p:nvSpPr>
        <p:spPr>
          <a:xfrm>
            <a:off x="731520" y="3474720"/>
            <a:ext cx="6675120" cy="914400"/>
          </a:xfrm>
          <a:prstGeom prst="rect">
            <a:avLst/>
          </a:prstGeom>
          <a:noFill/>
          <a:ln/>
        </p:spPr>
        <p:txBody>
          <a:bodyPr wrap="square" rtlCol="0"/>
          <a:lstStyle>
            <a:lvl1pPr marL="0" indent="0">
              <a:buNone/>
              <a:defRPr lang="en-US" sz="2400" dirty="0">
                <a:solidFill>
                  <a:schemeClr val="bg2"/>
                </a:solidFill>
              </a:defRPr>
            </a:lvl1pPr>
          </a:lstStyle>
          <a:p>
            <a:pPr marL="0" indent="0">
              <a:buNone/>
            </a:pPr>
            <a:endParaRPr lang="en-US" sz="2400" dirty="0"/>
          </a:p>
        </p:txBody>
      </p:sp>
      <p:sp>
        <p:nvSpPr>
          <p:cNvPr id="4" name="Text 0"/>
          <p:cNvSpPr>
            <a:spLocks noGrp="1"/>
          </p:cNvSpPr>
          <p:nvPr>
            <p:ph type="body" idx="102" hasCustomPrompt="1"/>
          </p:nvPr>
        </p:nvSpPr>
        <p:spPr>
          <a:xfrm>
            <a:off x="731520" y="5029200"/>
            <a:ext cx="6675120" cy="457200"/>
          </a:xfrm>
          <a:prstGeom prst="rect">
            <a:avLst/>
          </a:prstGeom>
          <a:noFill/>
          <a:ln/>
        </p:spPr>
        <p:txBody>
          <a:bodyPr wrap="square" rtlCol="0"/>
          <a:lstStyle>
            <a:lvl1pPr marL="0" indent="0">
              <a:buNone/>
              <a:defRPr lang="en-US" sz="1600" dirty="0">
                <a:solidFill>
                  <a:schemeClr val="bg2"/>
                </a:solidFill>
              </a:defRPr>
            </a:lvl1pPr>
          </a:lstStyle>
          <a:p>
            <a:pPr marL="0" indent="0">
              <a:buNone/>
            </a:pPr>
            <a:endParaRPr lang="en-US" sz="16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chemeClr val="tx1"/>
        </a:solidFill>
        <a:effectLst/>
      </p:bgPr>
    </p:bg>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731520" y="822960"/>
            <a:ext cx="2743200" cy="1371600"/>
          </a:xfrm>
          <a:prstGeom prst="rect">
            <a:avLst/>
          </a:prstGeom>
          <a:noFill/>
          <a:ln/>
        </p:spPr>
        <p:txBody>
          <a:bodyPr wrap="square" rtlCol="0"/>
          <a:lstStyle>
            <a:lvl1pPr marL="0" indent="0">
              <a:buNone/>
              <a:defRPr lang="en-US" sz="9600" b="1" dirty="0">
                <a:solidFill>
                  <a:srgbClr val="F2B134"/>
                </a:solidFill>
              </a:defRPr>
            </a:lvl1pPr>
          </a:lstStyle>
          <a:p>
            <a:pPr marL="0" indent="0">
              <a:buNone/>
            </a:pPr>
            <a:endParaRPr lang="en-US" sz="9600" dirty="0"/>
          </a:p>
        </p:txBody>
      </p:sp>
      <p:sp>
        <p:nvSpPr>
          <p:cNvPr id="3" name="Text 0"/>
          <p:cNvSpPr>
            <a:spLocks noGrp="1"/>
          </p:cNvSpPr>
          <p:nvPr>
            <p:ph type="title" idx="101" hasCustomPrompt="1"/>
          </p:nvPr>
        </p:nvSpPr>
        <p:spPr>
          <a:xfrm>
            <a:off x="731520" y="2331720"/>
            <a:ext cx="10698480" cy="1005840"/>
          </a:xfrm>
          <a:prstGeom prst="rect">
            <a:avLst/>
          </a:prstGeom>
          <a:noFill/>
          <a:ln/>
        </p:spPr>
        <p:txBody>
          <a:bodyPr wrap="square" rtlCol="0"/>
          <a:lstStyle>
            <a:lvl1pPr marL="0" indent="0" algn="l">
              <a:buNone/>
              <a:defRPr lang="en-US" sz="4400" b="1" dirty="0">
                <a:solidFill>
                  <a:schemeClr val="bg1"/>
                </a:solidFill>
              </a:defRPr>
            </a:lvl1pPr>
          </a:lstStyle>
          <a:p>
            <a:pPr marL="0" indent="0" algn="l">
              <a:buNone/>
            </a:pPr>
            <a:endParaRPr lang="en-US" sz="4400" dirty="0"/>
          </a:p>
        </p:txBody>
      </p:sp>
      <p:sp>
        <p:nvSpPr>
          <p:cNvPr id="4" name="Text 0"/>
          <p:cNvSpPr>
            <a:spLocks noGrp="1"/>
          </p:cNvSpPr>
          <p:nvPr>
            <p:ph type="body" idx="102" hasCustomPrompt="1"/>
          </p:nvPr>
        </p:nvSpPr>
        <p:spPr>
          <a:xfrm>
            <a:off x="731520" y="3429000"/>
            <a:ext cx="9875520" cy="1097280"/>
          </a:xfrm>
          <a:prstGeom prst="rect">
            <a:avLst/>
          </a:prstGeom>
          <a:noFill/>
          <a:ln/>
        </p:spPr>
        <p:txBody>
          <a:bodyPr wrap="square" rtlCol="0"/>
          <a:lstStyle>
            <a:lvl1pPr marL="0" indent="0">
              <a:buNone/>
              <a:defRPr lang="en-US" sz="2200" dirty="0">
                <a:solidFill>
                  <a:schemeClr val="bg2"/>
                </a:solidFill>
              </a:defRPr>
            </a:lvl1pPr>
          </a:lstStyle>
          <a:p>
            <a:pPr marL="0" indent="0">
              <a:buNone/>
            </a:pPr>
            <a:endParaRPr lang="en-US" sz="22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bg2"/>
                </a:solidFill>
              </a:defRPr>
            </a:lvl1pPr>
          </a:lstStyle>
          <a:p>
            <a:pPr algn="r"/>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_0">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rtlCol="0"/>
          <a:lstStyle>
            <a:lvl1pPr marL="0" indent="0" algn="l">
              <a:buNone/>
              <a:defRPr lang="en-US" sz="3200" b="1" dirty="0">
                <a:solidFill>
                  <a:schemeClr val="tx1"/>
                </a:solidFill>
              </a:defRPr>
            </a:lvl1pPr>
          </a:lstStyle>
          <a:p>
            <a:pPr marL="0" indent="0" algn="l">
              <a:buNone/>
            </a:pPr>
            <a:endParaRPr lang="en-US" sz="3200" dirty="0"/>
          </a:p>
        </p:txBody>
      </p:sp>
      <p:sp>
        <p:nvSpPr>
          <p:cNvPr id="3" name="Text 0"/>
          <p:cNvSpPr/>
          <p:nvPr/>
        </p:nvSpPr>
        <p:spPr>
          <a:xfrm>
            <a:off x="548640" y="6382512"/>
            <a:ext cx="4572000" cy="292608"/>
          </a:xfrm>
          <a:prstGeom prst="rect">
            <a:avLst/>
          </a:prstGeom>
          <a:noFill/>
          <a:ln/>
        </p:spPr>
        <p:txBody>
          <a:bodyPr wrap="square" lIns="0" tIns="0" rIns="0" bIns="0" rtlCol="0" anchor="ctr"/>
          <a:lstStyle/>
          <a:p>
            <a:pPr marL="0" indent="0">
              <a:buNone/>
            </a:pPr>
            <a:r>
              <a:rPr lang="en-US" sz="1100" dirty="0">
                <a:solidFill>
                  <a:schemeClr val="tx2"/>
                </a:solidFill>
              </a:rPr>
              <a:t>Building intuition for optimizers</a:t>
            </a:r>
            <a:endParaRPr lang="en-US" sz="11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NTENT_1">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rtlCol="0"/>
          <a:lstStyle>
            <a:lvl1pPr marL="0" indent="0" algn="l">
              <a:buNone/>
              <a:defRPr lang="en-US" sz="3200" b="1" dirty="0">
                <a:solidFill>
                  <a:schemeClr val="tx1"/>
                </a:solidFill>
              </a:defRPr>
            </a:lvl1pPr>
          </a:lstStyle>
          <a:p>
            <a:pPr marL="0" indent="0" algn="l">
              <a:buNone/>
            </a:pPr>
            <a:endParaRPr lang="en-US" sz="3200" dirty="0"/>
          </a:p>
        </p:txBody>
      </p:sp>
      <p:sp>
        <p:nvSpPr>
          <p:cNvPr id="3" name="Text 0"/>
          <p:cNvSpPr/>
          <p:nvPr/>
        </p:nvSpPr>
        <p:spPr>
          <a:xfrm>
            <a:off x="548640" y="6382512"/>
            <a:ext cx="4572000" cy="292608"/>
          </a:xfrm>
          <a:prstGeom prst="rect">
            <a:avLst/>
          </a:prstGeom>
          <a:noFill/>
          <a:ln/>
        </p:spPr>
        <p:txBody>
          <a:bodyPr wrap="square" lIns="0" tIns="0" rIns="0" bIns="0" rtlCol="0" anchor="ctr"/>
          <a:lstStyle/>
          <a:p>
            <a:pPr marL="0" indent="0">
              <a:buNone/>
            </a:pPr>
            <a:r>
              <a:rPr lang="en-US" sz="1100" dirty="0">
                <a:solidFill>
                  <a:schemeClr val="tx2"/>
                </a:solidFill>
              </a:rPr>
              <a:t>Building intuition for optimizers</a:t>
            </a:r>
            <a:endParaRPr lang="en-US" sz="1100" dirty="0"/>
          </a:p>
        </p:txBody>
      </p:sp>
      <p:sp>
        <p:nvSpPr>
          <p:cNvPr id="4" name="Text 1"/>
          <p:cNvSpPr/>
          <p:nvPr/>
        </p:nvSpPr>
        <p:spPr>
          <a:xfrm>
            <a:off x="10012680" y="548640"/>
            <a:ext cx="347472" cy="347472"/>
          </a:xfrm>
          <a:prstGeom prst="ellipse">
            <a:avLst/>
          </a:prstGeom>
          <a:solidFill>
            <a:schemeClr val="tx1"/>
          </a:solidFill>
          <a:ln/>
        </p:spPr>
        <p:txBody>
          <a:bodyPr wrap="square" lIns="0" tIns="0" rIns="0" bIns="0" rtlCol="0" anchor="ctr"/>
          <a:lstStyle/>
          <a:p>
            <a:pPr marL="0" indent="0" algn="ctr">
              <a:buNone/>
            </a:pPr>
            <a:r>
              <a:rPr lang="en-US" sz="1300" b="1" dirty="0">
                <a:solidFill>
                  <a:schemeClr val="bg1"/>
                </a:solidFill>
              </a:rPr>
              <a:t>1</a:t>
            </a:r>
            <a:endParaRPr lang="en-US" sz="1300" dirty="0"/>
          </a:p>
        </p:txBody>
      </p:sp>
      <p:sp>
        <p:nvSpPr>
          <p:cNvPr id="5" name="Text 2"/>
          <p:cNvSpPr/>
          <p:nvPr/>
        </p:nvSpPr>
        <p:spPr>
          <a:xfrm>
            <a:off x="10451592" y="512064"/>
            <a:ext cx="1280160" cy="420624"/>
          </a:xfrm>
          <a:prstGeom prst="rect">
            <a:avLst/>
          </a:prstGeom>
          <a:noFill/>
          <a:ln/>
        </p:spPr>
        <p:txBody>
          <a:bodyPr wrap="square" lIns="0" tIns="0" rIns="0" bIns="0" rtlCol="0" anchor="ctr"/>
          <a:lstStyle/>
          <a:p>
            <a:pPr marL="0" indent="0">
              <a:buNone/>
            </a:pPr>
            <a:r>
              <a:rPr lang="en-US" sz="1300" dirty="0">
                <a:solidFill>
                  <a:schemeClr val="tx2"/>
                </a:solidFill>
              </a:rPr>
              <a:t>The gradient</a:t>
            </a:r>
            <a:endParaRPr lang="en-US" sz="13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NTENT_2">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rtlCol="0"/>
          <a:lstStyle>
            <a:lvl1pPr marL="0" indent="0" algn="l">
              <a:buNone/>
              <a:defRPr lang="en-US" sz="3200" b="1" dirty="0">
                <a:solidFill>
                  <a:schemeClr val="tx1"/>
                </a:solidFill>
              </a:defRPr>
            </a:lvl1pPr>
          </a:lstStyle>
          <a:p>
            <a:pPr marL="0" indent="0" algn="l">
              <a:buNone/>
            </a:pPr>
            <a:endParaRPr lang="en-US" sz="3200" dirty="0"/>
          </a:p>
        </p:txBody>
      </p:sp>
      <p:sp>
        <p:nvSpPr>
          <p:cNvPr id="3" name="Text 0"/>
          <p:cNvSpPr/>
          <p:nvPr/>
        </p:nvSpPr>
        <p:spPr>
          <a:xfrm>
            <a:off x="548640" y="6382512"/>
            <a:ext cx="4572000" cy="292608"/>
          </a:xfrm>
          <a:prstGeom prst="rect">
            <a:avLst/>
          </a:prstGeom>
          <a:noFill/>
          <a:ln/>
        </p:spPr>
        <p:txBody>
          <a:bodyPr wrap="square" lIns="0" tIns="0" rIns="0" bIns="0" rtlCol="0" anchor="ctr"/>
          <a:lstStyle/>
          <a:p>
            <a:pPr marL="0" indent="0">
              <a:buNone/>
            </a:pPr>
            <a:r>
              <a:rPr lang="en-US" sz="1100" dirty="0">
                <a:solidFill>
                  <a:schemeClr val="tx2"/>
                </a:solidFill>
              </a:rPr>
              <a:t>Building intuition for optimizers</a:t>
            </a:r>
            <a:endParaRPr lang="en-US" sz="1100" dirty="0"/>
          </a:p>
        </p:txBody>
      </p:sp>
      <p:sp>
        <p:nvSpPr>
          <p:cNvPr id="4" name="Text 1"/>
          <p:cNvSpPr/>
          <p:nvPr/>
        </p:nvSpPr>
        <p:spPr>
          <a:xfrm>
            <a:off x="10012680" y="548640"/>
            <a:ext cx="347472" cy="347472"/>
          </a:xfrm>
          <a:prstGeom prst="ellipse">
            <a:avLst/>
          </a:prstGeom>
          <a:solidFill>
            <a:schemeClr val="tx1"/>
          </a:solidFill>
          <a:ln/>
        </p:spPr>
        <p:txBody>
          <a:bodyPr wrap="square" lIns="0" tIns="0" rIns="0" bIns="0" rtlCol="0" anchor="ctr"/>
          <a:lstStyle/>
          <a:p>
            <a:pPr marL="0" indent="0" algn="ctr">
              <a:buNone/>
            </a:pPr>
            <a:r>
              <a:rPr lang="en-US" sz="1300" b="1" dirty="0">
                <a:solidFill>
                  <a:schemeClr val="bg1"/>
                </a:solidFill>
              </a:rPr>
              <a:t>2</a:t>
            </a:r>
            <a:endParaRPr lang="en-US" sz="1300" dirty="0"/>
          </a:p>
        </p:txBody>
      </p:sp>
      <p:sp>
        <p:nvSpPr>
          <p:cNvPr id="5" name="Text 2"/>
          <p:cNvSpPr/>
          <p:nvPr/>
        </p:nvSpPr>
        <p:spPr>
          <a:xfrm>
            <a:off x="10451592" y="512064"/>
            <a:ext cx="1280160" cy="420624"/>
          </a:xfrm>
          <a:prstGeom prst="rect">
            <a:avLst/>
          </a:prstGeom>
          <a:noFill/>
          <a:ln/>
        </p:spPr>
        <p:txBody>
          <a:bodyPr wrap="square" lIns="0" tIns="0" rIns="0" bIns="0" rtlCol="0" anchor="ctr"/>
          <a:lstStyle/>
          <a:p>
            <a:pPr marL="0" indent="0">
              <a:buNone/>
            </a:pPr>
            <a:r>
              <a:rPr lang="en-US" sz="1300" dirty="0">
                <a:solidFill>
                  <a:schemeClr val="tx2"/>
                </a:solidFill>
              </a:rPr>
              <a:t>The update</a:t>
            </a:r>
            <a:endParaRPr lang="en-US" sz="13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NTENT_3">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rtlCol="0"/>
          <a:lstStyle>
            <a:lvl1pPr marL="0" indent="0" algn="l">
              <a:buNone/>
              <a:defRPr lang="en-US" sz="3200" b="1" dirty="0">
                <a:solidFill>
                  <a:schemeClr val="tx1"/>
                </a:solidFill>
              </a:defRPr>
            </a:lvl1pPr>
          </a:lstStyle>
          <a:p>
            <a:pPr marL="0" indent="0" algn="l">
              <a:buNone/>
            </a:pPr>
            <a:endParaRPr lang="en-US" sz="3200" dirty="0"/>
          </a:p>
        </p:txBody>
      </p:sp>
      <p:sp>
        <p:nvSpPr>
          <p:cNvPr id="3" name="Text 0"/>
          <p:cNvSpPr/>
          <p:nvPr/>
        </p:nvSpPr>
        <p:spPr>
          <a:xfrm>
            <a:off x="548640" y="6382512"/>
            <a:ext cx="4572000" cy="292608"/>
          </a:xfrm>
          <a:prstGeom prst="rect">
            <a:avLst/>
          </a:prstGeom>
          <a:noFill/>
          <a:ln/>
        </p:spPr>
        <p:txBody>
          <a:bodyPr wrap="square" lIns="0" tIns="0" rIns="0" bIns="0" rtlCol="0" anchor="ctr"/>
          <a:lstStyle/>
          <a:p>
            <a:pPr marL="0" indent="0">
              <a:buNone/>
            </a:pPr>
            <a:r>
              <a:rPr lang="en-US" sz="1100" dirty="0">
                <a:solidFill>
                  <a:schemeClr val="tx2"/>
                </a:solidFill>
              </a:rPr>
              <a:t>Building intuition for optimizers</a:t>
            </a:r>
            <a:endParaRPr lang="en-US" sz="1100" dirty="0"/>
          </a:p>
        </p:txBody>
      </p:sp>
      <p:sp>
        <p:nvSpPr>
          <p:cNvPr id="4" name="Text 1"/>
          <p:cNvSpPr/>
          <p:nvPr/>
        </p:nvSpPr>
        <p:spPr>
          <a:xfrm>
            <a:off x="10012680" y="548640"/>
            <a:ext cx="347472" cy="347472"/>
          </a:xfrm>
          <a:prstGeom prst="ellipse">
            <a:avLst/>
          </a:prstGeom>
          <a:solidFill>
            <a:schemeClr val="tx1"/>
          </a:solidFill>
          <a:ln/>
        </p:spPr>
        <p:txBody>
          <a:bodyPr wrap="square" lIns="0" tIns="0" rIns="0" bIns="0" rtlCol="0" anchor="ctr"/>
          <a:lstStyle/>
          <a:p>
            <a:pPr marL="0" indent="0" algn="ctr">
              <a:buNone/>
            </a:pPr>
            <a:r>
              <a:rPr lang="en-US" sz="1300" b="1" dirty="0">
                <a:solidFill>
                  <a:schemeClr val="bg1"/>
                </a:solidFill>
              </a:rPr>
              <a:t>3</a:t>
            </a:r>
            <a:endParaRPr lang="en-US" sz="1300" dirty="0"/>
          </a:p>
        </p:txBody>
      </p:sp>
      <p:sp>
        <p:nvSpPr>
          <p:cNvPr id="5" name="Text 2"/>
          <p:cNvSpPr/>
          <p:nvPr/>
        </p:nvSpPr>
        <p:spPr>
          <a:xfrm>
            <a:off x="10451592" y="512064"/>
            <a:ext cx="1280160" cy="420624"/>
          </a:xfrm>
          <a:prstGeom prst="rect">
            <a:avLst/>
          </a:prstGeom>
          <a:noFill/>
          <a:ln/>
        </p:spPr>
        <p:txBody>
          <a:bodyPr wrap="square" lIns="0" tIns="0" rIns="0" bIns="0" rtlCol="0" anchor="ctr"/>
          <a:lstStyle/>
          <a:p>
            <a:pPr marL="0" indent="0">
              <a:buNone/>
            </a:pPr>
            <a:r>
              <a:rPr lang="en-US" sz="1300" dirty="0">
                <a:solidFill>
                  <a:schemeClr val="tx2"/>
                </a:solidFill>
              </a:rPr>
              <a:t>The solution</a:t>
            </a:r>
            <a:endParaRPr lang="en-US" sz="13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NTENT_4">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rtlCol="0"/>
          <a:lstStyle>
            <a:lvl1pPr marL="0" indent="0" algn="l">
              <a:buNone/>
              <a:defRPr lang="en-US" sz="3200" b="1" dirty="0">
                <a:solidFill>
                  <a:schemeClr val="tx1"/>
                </a:solidFill>
              </a:defRPr>
            </a:lvl1pPr>
          </a:lstStyle>
          <a:p>
            <a:pPr marL="0" indent="0" algn="l">
              <a:buNone/>
            </a:pPr>
            <a:endParaRPr lang="en-US" sz="3200" dirty="0"/>
          </a:p>
        </p:txBody>
      </p:sp>
      <p:sp>
        <p:nvSpPr>
          <p:cNvPr id="3" name="Text 0"/>
          <p:cNvSpPr/>
          <p:nvPr/>
        </p:nvSpPr>
        <p:spPr>
          <a:xfrm>
            <a:off x="548640" y="6382512"/>
            <a:ext cx="4572000" cy="292608"/>
          </a:xfrm>
          <a:prstGeom prst="rect">
            <a:avLst/>
          </a:prstGeom>
          <a:noFill/>
          <a:ln/>
        </p:spPr>
        <p:txBody>
          <a:bodyPr wrap="square" lIns="0" tIns="0" rIns="0" bIns="0" rtlCol="0" anchor="ctr"/>
          <a:lstStyle/>
          <a:p>
            <a:pPr marL="0" indent="0">
              <a:buNone/>
            </a:pPr>
            <a:r>
              <a:rPr lang="en-US" sz="1100" dirty="0">
                <a:solidFill>
                  <a:schemeClr val="tx2"/>
                </a:solidFill>
              </a:rPr>
              <a:t>Building intuition for optimizers</a:t>
            </a:r>
            <a:endParaRPr lang="en-US" sz="1100" dirty="0"/>
          </a:p>
        </p:txBody>
      </p:sp>
      <p:sp>
        <p:nvSpPr>
          <p:cNvPr id="4" name="Text 1"/>
          <p:cNvSpPr/>
          <p:nvPr/>
        </p:nvSpPr>
        <p:spPr>
          <a:xfrm>
            <a:off x="10012680" y="548640"/>
            <a:ext cx="347472" cy="347472"/>
          </a:xfrm>
          <a:prstGeom prst="ellipse">
            <a:avLst/>
          </a:prstGeom>
          <a:solidFill>
            <a:schemeClr val="tx1"/>
          </a:solidFill>
          <a:ln/>
        </p:spPr>
        <p:txBody>
          <a:bodyPr wrap="square" lIns="0" tIns="0" rIns="0" bIns="0" rtlCol="0" anchor="ctr"/>
          <a:lstStyle/>
          <a:p>
            <a:pPr marL="0" indent="0" algn="ctr">
              <a:buNone/>
            </a:pPr>
            <a:r>
              <a:rPr lang="en-US" sz="1300" b="1" dirty="0">
                <a:solidFill>
                  <a:schemeClr val="bg1"/>
                </a:solidFill>
              </a:rPr>
              <a:t>4</a:t>
            </a:r>
            <a:endParaRPr lang="en-US" sz="1300" dirty="0"/>
          </a:p>
        </p:txBody>
      </p:sp>
      <p:sp>
        <p:nvSpPr>
          <p:cNvPr id="5" name="Text 2"/>
          <p:cNvSpPr/>
          <p:nvPr/>
        </p:nvSpPr>
        <p:spPr>
          <a:xfrm>
            <a:off x="10451592" y="512064"/>
            <a:ext cx="1280160" cy="420624"/>
          </a:xfrm>
          <a:prstGeom prst="rect">
            <a:avLst/>
          </a:prstGeom>
          <a:noFill/>
          <a:ln/>
        </p:spPr>
        <p:txBody>
          <a:bodyPr wrap="square" lIns="0" tIns="0" rIns="0" bIns="0" rtlCol="0" anchor="ctr"/>
          <a:lstStyle/>
          <a:p>
            <a:pPr marL="0" indent="0">
              <a:buNone/>
            </a:pPr>
            <a:r>
              <a:rPr lang="en-US" sz="1300" dirty="0">
                <a:solidFill>
                  <a:schemeClr val="tx2"/>
                </a:solidFill>
              </a:rPr>
              <a:t>Choosing</a:t>
            </a:r>
            <a:endParaRPr lang="en-US" sz="13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DEMO">
    <p:bg>
      <p:bgPr>
        <a:solidFill>
          <a:schemeClr val="tx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rtlCol="0"/>
          <a:lstStyle>
            <a:lvl1pPr marL="0" indent="0" algn="l">
              <a:buNone/>
              <a:defRPr lang="en-US" sz="3200" b="1" dirty="0">
                <a:solidFill>
                  <a:schemeClr val="bg1"/>
                </a:solidFill>
              </a:defRPr>
            </a:lvl1pPr>
          </a:lstStyle>
          <a:p>
            <a:pPr marL="0" indent="0" algn="l">
              <a:buNone/>
            </a:pPr>
            <a:endParaRPr lang="en-US" sz="3200" dirty="0"/>
          </a:p>
        </p:txBody>
      </p:sp>
      <p:sp>
        <p:nvSpPr>
          <p:cNvPr id="3" name="Text 0"/>
          <p:cNvSpPr/>
          <p:nvPr/>
        </p:nvSpPr>
        <p:spPr>
          <a:xfrm>
            <a:off x="10058400" y="530352"/>
            <a:ext cx="1581912" cy="384048"/>
          </a:xfrm>
          <a:prstGeom prst="roundRect">
            <a:avLst>
              <a:gd name="adj" fmla="val 23810"/>
            </a:avLst>
          </a:prstGeom>
          <a:solidFill>
            <a:srgbClr val="F2B134"/>
          </a:solidFill>
          <a:ln/>
        </p:spPr>
        <p:txBody>
          <a:bodyPr wrap="square" lIns="0" tIns="0" rIns="0" bIns="0" rtlCol="0" anchor="ctr"/>
          <a:lstStyle/>
          <a:p>
            <a:pPr marL="0" indent="0" algn="ctr">
              <a:buNone/>
            </a:pPr>
            <a:r>
              <a:rPr lang="en-US" sz="1300" b="1" kern="0" spc="200" dirty="0">
                <a:solidFill>
                  <a:schemeClr val="tx1"/>
                </a:solidFill>
              </a:rPr>
              <a:t>LIVE DEMO</a:t>
            </a:r>
            <a:endParaRPr lang="en-US" sz="1300" dirty="0"/>
          </a:p>
        </p:txBody>
      </p:sp>
      <p:sp>
        <p:nvSpPr>
          <p:cNvPr id="4" name="Text 1"/>
          <p:cNvSpPr>
            <a:spLocks noGrp="1"/>
          </p:cNvSpPr>
          <p:nvPr>
            <p:ph type="body" idx="102" hasCustomPrompt="1"/>
          </p:nvPr>
        </p:nvSpPr>
        <p:spPr>
          <a:xfrm>
            <a:off x="548640" y="6355080"/>
            <a:ext cx="9144000" cy="320040"/>
          </a:xfrm>
          <a:prstGeom prst="rect">
            <a:avLst/>
          </a:prstGeom>
          <a:noFill/>
          <a:ln/>
        </p:spPr>
        <p:txBody>
          <a:bodyPr wrap="square" rtlCol="0"/>
          <a:lstStyle>
            <a:lvl1pPr marL="0" indent="0">
              <a:buNone/>
              <a:defRPr lang="en-US" sz="1200" dirty="0">
                <a:solidFill>
                  <a:schemeClr val="bg2"/>
                </a:solidFill>
              </a:defRPr>
            </a:lvl1pPr>
          </a:lstStyle>
          <a:p>
            <a:pPr marL="0" indent="0">
              <a:buNone/>
            </a:pPr>
            <a:endParaRPr lang="en-US" sz="12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bg2"/>
                </a:solidFill>
              </a:defRPr>
            </a:lvl1pPr>
          </a:lstStyle>
          <a:p>
            <a:pPr algn="r"/>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bg2"/>
                </a:solidFill>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github.com/charliemaier/opt-intro"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1452880" y="2164080"/>
            <a:ext cx="9286240" cy="1828800"/>
          </a:xfrm>
          <a:prstGeom prst="rect">
            <a:avLst/>
          </a:prstGeom>
          <a:noFill/>
          <a:ln/>
        </p:spPr>
        <p:txBody>
          <a:bodyPr wrap="square" lIns="0" tIns="0" rIns="0" bIns="0" rtlCol="0" anchor="b"/>
          <a:lstStyle/>
          <a:p>
            <a:pPr algn="ctr"/>
            <a:r>
              <a:rPr lang="en-US" sz="5400" dirty="0">
                <a:solidFill>
                  <a:schemeClr val="bg2"/>
                </a:solidFill>
              </a:rPr>
              <a:t>Building intuition for optimizers in deep learning</a:t>
            </a:r>
            <a:endParaRPr lang="en-US" sz="5400" dirty="0"/>
          </a:p>
        </p:txBody>
      </p:sp>
      <p:sp>
        <p:nvSpPr>
          <p:cNvPr id="4" name="Text 0"/>
          <p:cNvSpPr>
            <a:spLocks noGrp="1"/>
          </p:cNvSpPr>
          <p:nvPr>
            <p:ph type="body" idx="102" hasCustomPrompt="1"/>
          </p:nvPr>
        </p:nvSpPr>
        <p:spPr>
          <a:xfrm>
            <a:off x="2758440" y="4246881"/>
            <a:ext cx="6675120" cy="457200"/>
          </a:xfrm>
          <a:prstGeom prst="rect">
            <a:avLst/>
          </a:prstGeom>
          <a:noFill/>
          <a:ln/>
        </p:spPr>
        <p:txBody>
          <a:bodyPr wrap="square" lIns="0" tIns="0" rIns="0" bIns="0" rtlCol="0" anchor="t"/>
          <a:lstStyle/>
          <a:p>
            <a:pPr marL="0" indent="0" algn="ctr">
              <a:buNone/>
            </a:pPr>
            <a:r>
              <a:rPr lang="en-US" sz="1600" dirty="0">
                <a:solidFill>
                  <a:schemeClr val="bg2"/>
                </a:solidFill>
              </a:rPr>
              <a:t>Charlie Maier · SAI-SPARKS · October 12 2026</a:t>
            </a:r>
            <a:endParaRPr lang="en-US" sz="1600" dirty="0"/>
          </a:p>
        </p:txBody>
      </p:sp>
      <p:pic>
        <p:nvPicPr>
          <p:cNvPr id="9" name="Picture 8" descr="Image">
            <a:extLst>
              <a:ext uri="{FF2B5EF4-FFF2-40B4-BE49-F238E27FC236}">
                <a16:creationId xmlns:a16="http://schemas.microsoft.com/office/drawing/2014/main" id="{422CE67B-AC83-A830-5A0F-4365F722A3A3}"/>
              </a:ext>
            </a:extLst>
          </p:cNvPr>
          <p:cNvPicPr>
            <a:picLocks noChangeAspect="1"/>
          </p:cNvPicPr>
          <p:nvPr/>
        </p:nvPicPr>
        <p:blipFill>
          <a:blip r:embed="rId3"/>
          <a:stretch>
            <a:fillRect/>
          </a:stretch>
        </p:blipFill>
        <p:spPr>
          <a:xfrm>
            <a:off x="1267088" y="460450"/>
            <a:ext cx="9657824" cy="1632097"/>
          </a:xfrm>
          <a:prstGeom prst="rect">
            <a:avLst/>
          </a:prstGeom>
        </p:spPr>
      </p:pic>
      <p:sp>
        <p:nvSpPr>
          <p:cNvPr id="10" name="Repo link"/>
          <p:cNvSpPr txBox="1"/>
          <p:nvPr/>
        </p:nvSpPr>
        <p:spPr>
          <a:xfrm>
            <a:off x="2758440" y="4800600"/>
            <a:ext cx="6675120" cy="400050"/>
          </a:xfrm>
          <a:prstGeom prst="rect">
            <a:avLst/>
          </a:prstGeom>
          <a:noFill/>
        </p:spPr>
        <p:txBody>
          <a:bodyPr wrap="square" lIns="0" tIns="0" rIns="0" bIns="0" rtlCol="0" anchor="t"/>
          <a:lstStyle/>
          <a:p>
            <a:pPr algn="ctr"/>
            <a:r>
              <a:rPr lang="en-US" sz="1600" u="sng" dirty="0">
                <a:solidFill>
                  <a:schemeClr val="bg2"/>
                </a:solidFill>
                <a:hlinkClick r:id="rId4">
                  <a:extLst>
                    <a:ext uri="{A12FA001-AC4F-418D-AE19-62706E023703}">
                      <ahyp:hlinkClr xmlns:ahyp="http://schemas.microsoft.com/office/drawing/2018/hyperlinkcolor" val="tx"/>
                    </a:ext>
                  </a:extLst>
                </a:hlinkClick>
              </a:rPr>
              <a:t>github.com/charliemaier/opt-intro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Same data, same init, same accuracy: four networks</a:t>
            </a:r>
            <a:endParaRPr lang="en-US" sz="3200" dirty="0"/>
          </a:p>
        </p:txBody>
      </p:sp>
      <p:pic>
        <p:nvPicPr>
          <p:cNvPr id="3" name="02_painted_a.png" descr="/Users/charlie/Documents/Notre Dame/LPM/opt-intro/figures/02_painted_a.png"/>
          <p:cNvPicPr>
            <a:picLocks noChangeAspect="1"/>
          </p:cNvPicPr>
          <p:nvPr/>
        </p:nvPicPr>
        <p:blipFill>
          <a:blip r:embed="rId3"/>
          <a:srcRect t="4582"/>
          <a:stretch>
            <a:fillRect/>
          </a:stretch>
        </p:blipFill>
        <p:spPr>
          <a:xfrm>
            <a:off x="1300845" y="1483360"/>
            <a:ext cx="9590006" cy="4231640"/>
          </a:xfrm>
          <a:prstGeom prst="rect">
            <a:avLst/>
          </a:prstGeom>
        </p:spPr>
      </p:pic>
      <p:sp>
        <p:nvSpPr>
          <p:cNvPr id="4" name="Text 1"/>
          <p:cNvSpPr txBox="1"/>
          <p:nvPr/>
        </p:nvSpPr>
        <p:spPr>
          <a:xfrm>
            <a:off x="548640" y="5806440"/>
            <a:ext cx="11094415" cy="502920"/>
          </a:xfrm>
          <a:prstGeom prst="rect">
            <a:avLst/>
          </a:prstGeom>
          <a:noFill/>
          <a:ln/>
        </p:spPr>
        <p:txBody>
          <a:bodyPr wrap="square" lIns="0" tIns="0" rIns="0" bIns="0" rtlCol="0" anchor="t"/>
          <a:lstStyle/>
          <a:p>
            <a:pPr marL="0" indent="0">
              <a:buNone/>
            </a:pPr>
            <a:r>
              <a:rPr lang="en-US" sz="1400" dirty="0">
                <a:solidFill>
                  <a:schemeClr val="tx2"/>
                </a:solidFill>
              </a:rPr>
              <a:t>Middle-layer weights of a small FashionMNIST classifier, initialized with a painted “a” and trained with four optimizers to ~87% accuracy. Top: final weights. Bottom: how much each weight changed.</a:t>
            </a:r>
            <a:endParaRPr lang="en-US" sz="14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Why look past the default optimizer?</a:t>
            </a:r>
            <a:endParaRPr lang="en-US" sz="3200" dirty="0"/>
          </a:p>
        </p:txBody>
      </p:sp>
      <p:sp>
        <p:nvSpPr>
          <p:cNvPr id="3" name="card 1"/>
          <p:cNvSpPr/>
          <p:nvPr/>
        </p:nvSpPr>
        <p:spPr>
          <a:xfrm>
            <a:off x="548640" y="1508760"/>
            <a:ext cx="3593592" cy="4206240"/>
          </a:xfrm>
          <a:prstGeom prst="roundRect">
            <a:avLst>
              <a:gd name="adj" fmla="val 2036"/>
            </a:avLst>
          </a:prstGeom>
          <a:solidFill>
            <a:schemeClr val="bg2"/>
          </a:solidFill>
          <a:ln/>
        </p:spPr>
        <p:txBody>
          <a:bodyPr/>
          <a:lstStyle/>
          <a:p>
            <a:endParaRPr lang="en-US"/>
          </a:p>
        </p:txBody>
      </p:sp>
      <p:sp>
        <p:nvSpPr>
          <p:cNvPr id="4" name="icon circle 1"/>
          <p:cNvSpPr/>
          <p:nvPr/>
        </p:nvSpPr>
        <p:spPr>
          <a:xfrm>
            <a:off x="914400" y="1920240"/>
            <a:ext cx="822960" cy="822960"/>
          </a:xfrm>
          <a:prstGeom prst="ellipse">
            <a:avLst/>
          </a:prstGeom>
          <a:solidFill>
            <a:schemeClr val="tx1"/>
          </a:solidFill>
          <a:ln/>
        </p:spPr>
        <p:txBody>
          <a:bodyPr/>
          <a:lstStyle/>
          <a:p>
            <a:endParaRPr lang="en-US"/>
          </a:p>
        </p:txBody>
      </p:sp>
      <p:pic>
        <p:nvPicPr>
          <p:cNvPr id="5" name="icon 1" descr="preencoded.png"/>
          <p:cNvPicPr>
            <a:picLocks noChangeAspect="1"/>
          </p:cNvPicPr>
          <p:nvPr/>
        </p:nvPicPr>
        <p:blipFill>
          <a:blip r:embed="rId3"/>
          <a:stretch>
            <a:fillRect/>
          </a:stretch>
        </p:blipFill>
        <p:spPr>
          <a:xfrm>
            <a:off x="1115568" y="2121408"/>
            <a:ext cx="420624" cy="420624"/>
          </a:xfrm>
          <a:prstGeom prst="rect">
            <a:avLst/>
          </a:prstGeom>
        </p:spPr>
      </p:pic>
      <p:sp>
        <p:nvSpPr>
          <p:cNvPr id="6" name="Text 3"/>
          <p:cNvSpPr txBox="1"/>
          <p:nvPr/>
        </p:nvSpPr>
        <p:spPr>
          <a:xfrm>
            <a:off x="914400" y="3017520"/>
            <a:ext cx="2862072" cy="777240"/>
          </a:xfrm>
          <a:prstGeom prst="rect">
            <a:avLst/>
          </a:prstGeom>
          <a:noFill/>
          <a:ln/>
        </p:spPr>
        <p:txBody>
          <a:bodyPr wrap="square" lIns="0" tIns="0" rIns="0" bIns="0" rtlCol="0" anchor="t"/>
          <a:lstStyle/>
          <a:p>
            <a:pPr marL="0" indent="0">
              <a:buNone/>
            </a:pPr>
            <a:r>
              <a:rPr lang="en-US" sz="2100" b="1" dirty="0">
                <a:solidFill>
                  <a:schemeClr val="tx1"/>
                </a:solidFill>
              </a:rPr>
              <a:t>Small data, big models</a:t>
            </a:r>
            <a:endParaRPr lang="en-US" sz="2100" dirty="0"/>
          </a:p>
        </p:txBody>
      </p:sp>
      <p:sp>
        <p:nvSpPr>
          <p:cNvPr id="7" name="Text 4"/>
          <p:cNvSpPr txBox="1"/>
          <p:nvPr/>
        </p:nvSpPr>
        <p:spPr>
          <a:xfrm>
            <a:off x="914400" y="3840480"/>
            <a:ext cx="2862072" cy="1691640"/>
          </a:xfrm>
          <a:prstGeom prst="rect">
            <a:avLst/>
          </a:prstGeom>
          <a:noFill/>
          <a:ln/>
        </p:spPr>
        <p:txBody>
          <a:bodyPr wrap="square" lIns="0" tIns="0" rIns="0" bIns="0" rtlCol="0" anchor="t"/>
          <a:lstStyle/>
          <a:p>
            <a:pPr marL="0" indent="0">
              <a:buNone/>
            </a:pPr>
            <a:r>
              <a:rPr lang="en-US" sz="1500" dirty="0">
                <a:solidFill>
                  <a:schemeClr val="tx2"/>
                </a:solidFill>
              </a:rPr>
              <a:t>With ~1,000 molecules and ~1M parameters, many weight settings fit the data perfectly. The optimizer picks which one: it acts like a prior.</a:t>
            </a:r>
            <a:endParaRPr lang="en-US" sz="1500" dirty="0"/>
          </a:p>
        </p:txBody>
      </p:sp>
      <p:sp>
        <p:nvSpPr>
          <p:cNvPr id="8" name="card 2"/>
          <p:cNvSpPr/>
          <p:nvPr/>
        </p:nvSpPr>
        <p:spPr>
          <a:xfrm>
            <a:off x="4297680" y="1508760"/>
            <a:ext cx="3593592" cy="4206240"/>
          </a:xfrm>
          <a:prstGeom prst="roundRect">
            <a:avLst>
              <a:gd name="adj" fmla="val 2036"/>
            </a:avLst>
          </a:prstGeom>
          <a:solidFill>
            <a:schemeClr val="bg2"/>
          </a:solidFill>
          <a:ln/>
        </p:spPr>
        <p:txBody>
          <a:bodyPr/>
          <a:lstStyle/>
          <a:p>
            <a:endParaRPr lang="en-US"/>
          </a:p>
        </p:txBody>
      </p:sp>
      <p:sp>
        <p:nvSpPr>
          <p:cNvPr id="9" name="icon circle 2"/>
          <p:cNvSpPr/>
          <p:nvPr/>
        </p:nvSpPr>
        <p:spPr>
          <a:xfrm>
            <a:off x="4663440" y="1920240"/>
            <a:ext cx="822960" cy="822960"/>
          </a:xfrm>
          <a:prstGeom prst="ellipse">
            <a:avLst/>
          </a:prstGeom>
          <a:solidFill>
            <a:schemeClr val="tx1"/>
          </a:solidFill>
          <a:ln/>
        </p:spPr>
        <p:txBody>
          <a:bodyPr/>
          <a:lstStyle/>
          <a:p>
            <a:endParaRPr lang="en-US"/>
          </a:p>
        </p:txBody>
      </p:sp>
      <p:pic>
        <p:nvPicPr>
          <p:cNvPr id="10" name="icon 2" descr="preencoded.png"/>
          <p:cNvPicPr>
            <a:picLocks noChangeAspect="1"/>
          </p:cNvPicPr>
          <p:nvPr/>
        </p:nvPicPr>
        <p:blipFill>
          <a:blip r:embed="rId4"/>
          <a:stretch>
            <a:fillRect/>
          </a:stretch>
        </p:blipFill>
        <p:spPr>
          <a:xfrm>
            <a:off x="4864608" y="2121408"/>
            <a:ext cx="420624" cy="420624"/>
          </a:xfrm>
          <a:prstGeom prst="rect">
            <a:avLst/>
          </a:prstGeom>
        </p:spPr>
      </p:pic>
      <p:sp>
        <p:nvSpPr>
          <p:cNvPr id="11" name="Text 7"/>
          <p:cNvSpPr txBox="1"/>
          <p:nvPr/>
        </p:nvSpPr>
        <p:spPr>
          <a:xfrm>
            <a:off x="4663440" y="3017520"/>
            <a:ext cx="2862072" cy="777240"/>
          </a:xfrm>
          <a:prstGeom prst="rect">
            <a:avLst/>
          </a:prstGeom>
          <a:noFill/>
          <a:ln/>
        </p:spPr>
        <p:txBody>
          <a:bodyPr wrap="square" lIns="0" tIns="0" rIns="0" bIns="0" rtlCol="0" anchor="t"/>
          <a:lstStyle/>
          <a:p>
            <a:pPr marL="0" indent="0">
              <a:buNone/>
            </a:pPr>
            <a:r>
              <a:rPr lang="en-US" sz="2100" b="1" dirty="0">
                <a:solidFill>
                  <a:schemeClr val="tx1"/>
                </a:solidFill>
              </a:rPr>
              <a:t>Defaults are optimizer-specific</a:t>
            </a:r>
            <a:endParaRPr lang="en-US" sz="2100" dirty="0"/>
          </a:p>
        </p:txBody>
      </p:sp>
      <p:sp>
        <p:nvSpPr>
          <p:cNvPr id="12" name="Text 8"/>
          <p:cNvSpPr txBox="1"/>
          <p:nvPr/>
        </p:nvSpPr>
        <p:spPr>
          <a:xfrm>
            <a:off x="4663440" y="3840480"/>
            <a:ext cx="2862072" cy="1691640"/>
          </a:xfrm>
          <a:prstGeom prst="rect">
            <a:avLst/>
          </a:prstGeom>
          <a:noFill/>
          <a:ln/>
        </p:spPr>
        <p:txBody>
          <a:bodyPr wrap="square" lIns="0" tIns="0" rIns="0" bIns="0" rtlCol="0" anchor="t"/>
          <a:lstStyle/>
          <a:p>
            <a:pPr marL="0" indent="0">
              <a:buNone/>
            </a:pPr>
            <a:r>
              <a:rPr lang="en-US" sz="1500" dirty="0">
                <a:solidFill>
                  <a:schemeClr val="tx2"/>
                </a:solidFill>
              </a:rPr>
              <a:t>lr = 1e-3 is an Adam number. On our solubility task, the best learning rates span five orders of magnitude across optimizers.</a:t>
            </a:r>
            <a:endParaRPr lang="en-US" sz="1500" dirty="0"/>
          </a:p>
        </p:txBody>
      </p:sp>
      <p:sp>
        <p:nvSpPr>
          <p:cNvPr id="13" name="card 3"/>
          <p:cNvSpPr/>
          <p:nvPr/>
        </p:nvSpPr>
        <p:spPr>
          <a:xfrm>
            <a:off x="8046720" y="1508760"/>
            <a:ext cx="3593592" cy="4206240"/>
          </a:xfrm>
          <a:prstGeom prst="roundRect">
            <a:avLst>
              <a:gd name="adj" fmla="val 2036"/>
            </a:avLst>
          </a:prstGeom>
          <a:solidFill>
            <a:schemeClr val="bg2"/>
          </a:solidFill>
          <a:ln/>
        </p:spPr>
        <p:txBody>
          <a:bodyPr/>
          <a:lstStyle/>
          <a:p>
            <a:endParaRPr lang="en-US"/>
          </a:p>
        </p:txBody>
      </p:sp>
      <p:sp>
        <p:nvSpPr>
          <p:cNvPr id="14" name="icon circle 3"/>
          <p:cNvSpPr/>
          <p:nvPr/>
        </p:nvSpPr>
        <p:spPr>
          <a:xfrm>
            <a:off x="8412480" y="1920240"/>
            <a:ext cx="822960" cy="822960"/>
          </a:xfrm>
          <a:prstGeom prst="ellipse">
            <a:avLst/>
          </a:prstGeom>
          <a:solidFill>
            <a:schemeClr val="tx1"/>
          </a:solidFill>
          <a:ln/>
        </p:spPr>
        <p:txBody>
          <a:bodyPr/>
          <a:lstStyle/>
          <a:p>
            <a:endParaRPr lang="en-US"/>
          </a:p>
        </p:txBody>
      </p:sp>
      <p:pic>
        <p:nvPicPr>
          <p:cNvPr id="15" name="icon 3" descr="preencoded.png"/>
          <p:cNvPicPr>
            <a:picLocks noChangeAspect="1"/>
          </p:cNvPicPr>
          <p:nvPr/>
        </p:nvPicPr>
        <p:blipFill>
          <a:blip r:embed="rId5"/>
          <a:stretch>
            <a:fillRect/>
          </a:stretch>
        </p:blipFill>
        <p:spPr>
          <a:xfrm>
            <a:off x="8613648" y="2121408"/>
            <a:ext cx="420624" cy="420624"/>
          </a:xfrm>
          <a:prstGeom prst="rect">
            <a:avLst/>
          </a:prstGeom>
        </p:spPr>
      </p:pic>
      <p:sp>
        <p:nvSpPr>
          <p:cNvPr id="16" name="Text 11"/>
          <p:cNvSpPr txBox="1"/>
          <p:nvPr/>
        </p:nvSpPr>
        <p:spPr>
          <a:xfrm>
            <a:off x="8412480" y="3017520"/>
            <a:ext cx="2862072" cy="777240"/>
          </a:xfrm>
          <a:prstGeom prst="rect">
            <a:avLst/>
          </a:prstGeom>
          <a:noFill/>
          <a:ln/>
        </p:spPr>
        <p:txBody>
          <a:bodyPr wrap="square" lIns="0" tIns="0" rIns="0" bIns="0" rtlCol="0" anchor="t"/>
          <a:lstStyle/>
          <a:p>
            <a:pPr marL="0" indent="0">
              <a:buNone/>
            </a:pPr>
            <a:r>
              <a:rPr lang="en-US" sz="2100" b="1" dirty="0">
                <a:solidFill>
                  <a:schemeClr val="tx1"/>
                </a:solidFill>
              </a:rPr>
              <a:t>Your agent writes the loop</a:t>
            </a:r>
            <a:endParaRPr lang="en-US" sz="2100" dirty="0"/>
          </a:p>
        </p:txBody>
      </p:sp>
      <p:sp>
        <p:nvSpPr>
          <p:cNvPr id="17" name="Text 12"/>
          <p:cNvSpPr txBox="1"/>
          <p:nvPr/>
        </p:nvSpPr>
        <p:spPr>
          <a:xfrm>
            <a:off x="8412480" y="3840480"/>
            <a:ext cx="2862072" cy="1691640"/>
          </a:xfrm>
          <a:prstGeom prst="rect">
            <a:avLst/>
          </a:prstGeom>
          <a:noFill/>
          <a:ln/>
        </p:spPr>
        <p:txBody>
          <a:bodyPr wrap="square" lIns="0" tIns="0" rIns="0" bIns="0" rtlCol="0" anchor="t"/>
          <a:lstStyle/>
          <a:p>
            <a:pPr marL="0" indent="0">
              <a:buNone/>
            </a:pPr>
            <a:r>
              <a:rPr lang="en-US" sz="1500" dirty="0">
                <a:solidFill>
                  <a:schemeClr val="tx2"/>
                </a:solidFill>
              </a:rPr>
              <a:t>Code is cheap now. Your job is to ask for the right figures and recognize what healthy training looks like.</a:t>
            </a:r>
            <a:endParaRPr lang="en-US" sz="15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One update rule, four questions</a:t>
            </a:r>
            <a:endParaRPr lang="en-US" sz="3200" dirty="0"/>
          </a:p>
        </p:txBody>
      </p:sp>
      <p:sp>
        <p:nvSpPr>
          <p:cNvPr id="3" name="Text 1"/>
          <p:cNvSpPr txBox="1"/>
          <p:nvPr/>
        </p:nvSpPr>
        <p:spPr>
          <a:xfrm>
            <a:off x="548640" y="1325880"/>
            <a:ext cx="11094415" cy="914400"/>
          </a:xfrm>
          <a:prstGeom prst="rect">
            <a:avLst/>
          </a:prstGeom>
          <a:noFill/>
          <a:ln/>
        </p:spPr>
        <p:txBody>
          <a:bodyPr wrap="square" lIns="0" tIns="0" rIns="0" bIns="0" rtlCol="0" anchor="ctr"/>
          <a:lstStyle/>
          <a:p>
            <a:pPr marL="0" indent="0" algn="ctr">
              <a:buNone/>
            </a:pPr>
            <a:r>
              <a:rPr lang="en-US" sz="4800" dirty="0">
                <a:solidFill>
                  <a:schemeClr val="tx1"/>
                </a:solidFill>
                <a:latin typeface="Cambria" pitchFamily="34" charset="0"/>
                <a:ea typeface="Cambria" pitchFamily="34" charset="-122"/>
                <a:cs typeface="Cambria" pitchFamily="34" charset="-120"/>
              </a:rPr>
              <a:t>W  ←  W  −  </a:t>
            </a:r>
            <a:r>
              <a:rPr lang="en-US" sz="4800" b="1" dirty="0">
                <a:solidFill>
                  <a:schemeClr val="tx1"/>
                </a:solidFill>
                <a:latin typeface="Cambria" pitchFamily="34" charset="0"/>
                <a:ea typeface="Cambria" pitchFamily="34" charset="-122"/>
                <a:cs typeface="Cambria" pitchFamily="34" charset="-120"/>
              </a:rPr>
              <a:t>η</a:t>
            </a:r>
            <a:r>
              <a:rPr lang="en-US" sz="4800" dirty="0">
                <a:solidFill>
                  <a:schemeClr val="tx1"/>
                </a:solidFill>
                <a:latin typeface="Cambria" pitchFamily="34" charset="0"/>
                <a:ea typeface="Cambria" pitchFamily="34" charset="-122"/>
                <a:cs typeface="Cambria" pitchFamily="34" charset="-120"/>
              </a:rPr>
              <a:t> · </a:t>
            </a:r>
            <a:r>
              <a:rPr lang="en-US" sz="4800" b="1" dirty="0">
                <a:solidFill>
                  <a:schemeClr val="tx1"/>
                </a:solidFill>
                <a:latin typeface="Cambria" pitchFamily="34" charset="0"/>
                <a:ea typeface="Cambria" pitchFamily="34" charset="-122"/>
                <a:cs typeface="Cambria" pitchFamily="34" charset="-120"/>
              </a:rPr>
              <a:t>P</a:t>
            </a:r>
            <a:r>
              <a:rPr lang="en-US" sz="4800" dirty="0">
                <a:solidFill>
                  <a:schemeClr val="tx1"/>
                </a:solidFill>
                <a:latin typeface="Cambria" pitchFamily="34" charset="0"/>
                <a:ea typeface="Cambria" pitchFamily="34" charset="-122"/>
                <a:cs typeface="Cambria" pitchFamily="34" charset="-120"/>
              </a:rPr>
              <a:t>( ∇L )</a:t>
            </a:r>
            <a:endParaRPr lang="en-US" sz="4800" dirty="0"/>
          </a:p>
        </p:txBody>
      </p:sp>
      <p:sp>
        <p:nvSpPr>
          <p:cNvPr id="4" name="Text 2"/>
          <p:cNvSpPr txBox="1"/>
          <p:nvPr/>
        </p:nvSpPr>
        <p:spPr>
          <a:xfrm>
            <a:off x="548640" y="2286000"/>
            <a:ext cx="11094415" cy="365760"/>
          </a:xfrm>
          <a:prstGeom prst="rect">
            <a:avLst/>
          </a:prstGeom>
          <a:noFill/>
          <a:ln/>
        </p:spPr>
        <p:txBody>
          <a:bodyPr wrap="square" lIns="0" tIns="0" rIns="0" bIns="0" rtlCol="0" anchor="t"/>
          <a:lstStyle/>
          <a:p>
            <a:pPr marL="0" indent="0" algn="ctr">
              <a:buNone/>
            </a:pPr>
            <a:r>
              <a:rPr lang="en-US" sz="1500" dirty="0">
                <a:solidFill>
                  <a:schemeClr val="tx2"/>
                </a:solidFill>
              </a:rPr>
              <a:t>the step size η  ·  the preconditioner P  ·  the gradient ∇L</a:t>
            </a:r>
            <a:endParaRPr lang="en-US" sz="1500" dirty="0"/>
          </a:p>
        </p:txBody>
      </p:sp>
      <p:sp>
        <p:nvSpPr>
          <p:cNvPr id="5" name="part 1"/>
          <p:cNvSpPr/>
          <p:nvPr/>
        </p:nvSpPr>
        <p:spPr>
          <a:xfrm>
            <a:off x="548640" y="3017520"/>
            <a:ext cx="2651760" cy="3017520"/>
          </a:xfrm>
          <a:prstGeom prst="roundRect">
            <a:avLst>
              <a:gd name="adj" fmla="val 2759"/>
            </a:avLst>
          </a:prstGeom>
          <a:solidFill>
            <a:schemeClr val="bg2"/>
          </a:solidFill>
          <a:ln/>
        </p:spPr>
        <p:txBody>
          <a:bodyPr/>
          <a:lstStyle/>
          <a:p>
            <a:endParaRPr lang="en-US"/>
          </a:p>
        </p:txBody>
      </p:sp>
      <p:sp>
        <p:nvSpPr>
          <p:cNvPr id="6" name="marker 1"/>
          <p:cNvSpPr txBox="1"/>
          <p:nvPr/>
        </p:nvSpPr>
        <p:spPr>
          <a:xfrm>
            <a:off x="822960" y="3291840"/>
            <a:ext cx="502920" cy="502920"/>
          </a:xfrm>
          <a:prstGeom prst="ellipse">
            <a:avLst/>
          </a:prstGeom>
          <a:solidFill>
            <a:schemeClr val="tx1"/>
          </a:solidFill>
          <a:ln/>
        </p:spPr>
        <p:txBody>
          <a:bodyPr wrap="square" lIns="0" tIns="0" rIns="0" bIns="0" rtlCol="0" anchor="ctr"/>
          <a:lstStyle/>
          <a:p>
            <a:pPr marL="0" indent="0" algn="ctr">
              <a:buNone/>
            </a:pPr>
            <a:r>
              <a:rPr lang="en-US" sz="1800" b="1" dirty="0">
                <a:solidFill>
                  <a:schemeClr val="bg1"/>
                </a:solidFill>
              </a:rPr>
              <a:t>1</a:t>
            </a:r>
            <a:endParaRPr lang="en-US" sz="1800" dirty="0"/>
          </a:p>
        </p:txBody>
      </p:sp>
      <p:sp>
        <p:nvSpPr>
          <p:cNvPr id="7" name="Text 5"/>
          <p:cNvSpPr txBox="1"/>
          <p:nvPr/>
        </p:nvSpPr>
        <p:spPr>
          <a:xfrm>
            <a:off x="822960" y="3931920"/>
            <a:ext cx="2148840" cy="731520"/>
          </a:xfrm>
          <a:prstGeom prst="rect">
            <a:avLst/>
          </a:prstGeom>
          <a:noFill/>
          <a:ln/>
        </p:spPr>
        <p:txBody>
          <a:bodyPr wrap="square" lIns="0" tIns="0" rIns="0" bIns="0" rtlCol="0" anchor="t"/>
          <a:lstStyle/>
          <a:p>
            <a:pPr marL="0" indent="0">
              <a:buNone/>
            </a:pPr>
            <a:r>
              <a:rPr lang="en-US" sz="1800" b="1" dirty="0">
                <a:solidFill>
                  <a:schemeClr val="tx1"/>
                </a:solidFill>
              </a:rPr>
              <a:t>What does the optimizer see?</a:t>
            </a:r>
            <a:endParaRPr lang="en-US" sz="1800" dirty="0"/>
          </a:p>
        </p:txBody>
      </p:sp>
      <p:sp>
        <p:nvSpPr>
          <p:cNvPr id="8" name="Text 6"/>
          <p:cNvSpPr txBox="1"/>
          <p:nvPr/>
        </p:nvSpPr>
        <p:spPr>
          <a:xfrm>
            <a:off x="822960" y="4709160"/>
            <a:ext cx="2148840" cy="868680"/>
          </a:xfrm>
          <a:prstGeom prst="rect">
            <a:avLst/>
          </a:prstGeom>
          <a:noFill/>
          <a:ln/>
        </p:spPr>
        <p:txBody>
          <a:bodyPr wrap="square" lIns="0" tIns="0" rIns="0" bIns="0" rtlCol="0" anchor="t"/>
          <a:lstStyle/>
          <a:p>
            <a:pPr marL="0" indent="0">
              <a:buNone/>
            </a:pPr>
            <a:r>
              <a:rPr lang="en-US" sz="1400" dirty="0">
                <a:solidFill>
                  <a:schemeClr val="tx2"/>
                </a:solidFill>
              </a:rPr>
              <a:t>∇L, the gradient. In a neural network it is a sum of outer products.</a:t>
            </a:r>
            <a:endParaRPr lang="en-US" sz="1400" dirty="0"/>
          </a:p>
        </p:txBody>
      </p:sp>
      <p:sp>
        <p:nvSpPr>
          <p:cNvPr id="9" name="Text 7"/>
          <p:cNvSpPr txBox="1"/>
          <p:nvPr/>
        </p:nvSpPr>
        <p:spPr>
          <a:xfrm>
            <a:off x="822960" y="5577840"/>
            <a:ext cx="2148840" cy="274320"/>
          </a:xfrm>
          <a:prstGeom prst="rect">
            <a:avLst/>
          </a:prstGeom>
          <a:noFill/>
          <a:ln/>
        </p:spPr>
        <p:txBody>
          <a:bodyPr wrap="square" lIns="0" tIns="0" rIns="0" bIns="0" rtlCol="0" anchor="t"/>
          <a:lstStyle/>
          <a:p>
            <a:pPr marL="0" indent="0">
              <a:buNone/>
            </a:pPr>
            <a:r>
              <a:rPr lang="en-US" sz="1200" i="1" dirty="0">
                <a:solidFill>
                  <a:schemeClr val="tx2"/>
                </a:solidFill>
              </a:rPr>
              <a:t>Demo: notebook 01</a:t>
            </a:r>
            <a:endParaRPr lang="en-US" sz="1200" dirty="0"/>
          </a:p>
        </p:txBody>
      </p:sp>
      <p:sp>
        <p:nvSpPr>
          <p:cNvPr id="10" name="part 2"/>
          <p:cNvSpPr/>
          <p:nvPr/>
        </p:nvSpPr>
        <p:spPr>
          <a:xfrm>
            <a:off x="3362249" y="3017520"/>
            <a:ext cx="2651760" cy="3017520"/>
          </a:xfrm>
          <a:prstGeom prst="roundRect">
            <a:avLst>
              <a:gd name="adj" fmla="val 2759"/>
            </a:avLst>
          </a:prstGeom>
          <a:solidFill>
            <a:schemeClr val="bg2"/>
          </a:solidFill>
          <a:ln/>
        </p:spPr>
        <p:txBody>
          <a:bodyPr/>
          <a:lstStyle/>
          <a:p>
            <a:endParaRPr lang="en-US"/>
          </a:p>
        </p:txBody>
      </p:sp>
      <p:sp>
        <p:nvSpPr>
          <p:cNvPr id="11" name="marker 2"/>
          <p:cNvSpPr txBox="1"/>
          <p:nvPr/>
        </p:nvSpPr>
        <p:spPr>
          <a:xfrm>
            <a:off x="3636569" y="3291840"/>
            <a:ext cx="502920" cy="502920"/>
          </a:xfrm>
          <a:prstGeom prst="ellipse">
            <a:avLst/>
          </a:prstGeom>
          <a:solidFill>
            <a:schemeClr val="tx1"/>
          </a:solidFill>
          <a:ln/>
        </p:spPr>
        <p:txBody>
          <a:bodyPr wrap="square" lIns="0" tIns="0" rIns="0" bIns="0" rtlCol="0" anchor="ctr"/>
          <a:lstStyle/>
          <a:p>
            <a:pPr marL="0" indent="0" algn="ctr">
              <a:buNone/>
            </a:pPr>
            <a:r>
              <a:rPr lang="en-US" sz="1800" b="1" dirty="0">
                <a:solidFill>
                  <a:schemeClr val="bg1"/>
                </a:solidFill>
              </a:rPr>
              <a:t>2</a:t>
            </a:r>
            <a:endParaRPr lang="en-US" sz="1800" dirty="0"/>
          </a:p>
        </p:txBody>
      </p:sp>
      <p:sp>
        <p:nvSpPr>
          <p:cNvPr id="12" name="Text 10"/>
          <p:cNvSpPr txBox="1"/>
          <p:nvPr/>
        </p:nvSpPr>
        <p:spPr>
          <a:xfrm>
            <a:off x="3636569" y="3931920"/>
            <a:ext cx="2148840" cy="731520"/>
          </a:xfrm>
          <a:prstGeom prst="rect">
            <a:avLst/>
          </a:prstGeom>
          <a:noFill/>
          <a:ln/>
        </p:spPr>
        <p:txBody>
          <a:bodyPr wrap="square" lIns="0" tIns="0" rIns="0" bIns="0" rtlCol="0" anchor="t"/>
          <a:lstStyle/>
          <a:p>
            <a:pPr marL="0" indent="0">
              <a:buNone/>
            </a:pPr>
            <a:r>
              <a:rPr lang="en-US" sz="1800" b="1" dirty="0">
                <a:solidFill>
                  <a:schemeClr val="tx1"/>
                </a:solidFill>
              </a:rPr>
              <a:t>What does it do with it?</a:t>
            </a:r>
            <a:endParaRPr lang="en-US" sz="1800" dirty="0"/>
          </a:p>
        </p:txBody>
      </p:sp>
      <p:sp>
        <p:nvSpPr>
          <p:cNvPr id="13" name="Text 11"/>
          <p:cNvSpPr txBox="1"/>
          <p:nvPr/>
        </p:nvSpPr>
        <p:spPr>
          <a:xfrm>
            <a:off x="3636569" y="4709160"/>
            <a:ext cx="2148840" cy="868680"/>
          </a:xfrm>
          <a:prstGeom prst="rect">
            <a:avLst/>
          </a:prstGeom>
          <a:noFill/>
          <a:ln/>
        </p:spPr>
        <p:txBody>
          <a:bodyPr wrap="square" lIns="0" tIns="0" rIns="0" bIns="0" rtlCol="0" anchor="t"/>
          <a:lstStyle/>
          <a:p>
            <a:pPr marL="0" indent="0">
              <a:buNone/>
            </a:pPr>
            <a:r>
              <a:rPr lang="en-US" sz="1400" dirty="0">
                <a:solidFill>
                  <a:schemeClr val="tx2"/>
                </a:solidFill>
              </a:rPr>
              <a:t>P and η: curvature, per-coordinate scaling, norms.</a:t>
            </a:r>
            <a:endParaRPr lang="en-US" sz="1400" dirty="0"/>
          </a:p>
        </p:txBody>
      </p:sp>
      <p:sp>
        <p:nvSpPr>
          <p:cNvPr id="14" name="Text 12"/>
          <p:cNvSpPr txBox="1"/>
          <p:nvPr/>
        </p:nvSpPr>
        <p:spPr>
          <a:xfrm>
            <a:off x="3636569" y="5577840"/>
            <a:ext cx="2148840" cy="274320"/>
          </a:xfrm>
          <a:prstGeom prst="rect">
            <a:avLst/>
          </a:prstGeom>
          <a:noFill/>
          <a:ln/>
        </p:spPr>
        <p:txBody>
          <a:bodyPr wrap="square" lIns="0" tIns="0" rIns="0" bIns="0" rtlCol="0" anchor="t"/>
          <a:lstStyle/>
          <a:p>
            <a:pPr marL="0" indent="0">
              <a:buNone/>
            </a:pPr>
            <a:r>
              <a:rPr lang="en-US" sz="1200" i="1" dirty="0">
                <a:solidFill>
                  <a:schemeClr val="tx2"/>
                </a:solidFill>
              </a:rPr>
              <a:t>Demo: playground</a:t>
            </a:r>
            <a:endParaRPr lang="en-US" sz="1200" dirty="0"/>
          </a:p>
        </p:txBody>
      </p:sp>
      <p:sp>
        <p:nvSpPr>
          <p:cNvPr id="15" name="part 3"/>
          <p:cNvSpPr/>
          <p:nvPr/>
        </p:nvSpPr>
        <p:spPr>
          <a:xfrm>
            <a:off x="6175858" y="3017520"/>
            <a:ext cx="2651760" cy="3017520"/>
          </a:xfrm>
          <a:prstGeom prst="roundRect">
            <a:avLst>
              <a:gd name="adj" fmla="val 2759"/>
            </a:avLst>
          </a:prstGeom>
          <a:solidFill>
            <a:schemeClr val="bg2"/>
          </a:solidFill>
          <a:ln/>
        </p:spPr>
        <p:txBody>
          <a:bodyPr/>
          <a:lstStyle/>
          <a:p>
            <a:endParaRPr lang="en-US"/>
          </a:p>
        </p:txBody>
      </p:sp>
      <p:sp>
        <p:nvSpPr>
          <p:cNvPr id="16" name="marker 3"/>
          <p:cNvSpPr txBox="1"/>
          <p:nvPr/>
        </p:nvSpPr>
        <p:spPr>
          <a:xfrm>
            <a:off x="6450178" y="3291840"/>
            <a:ext cx="502920" cy="502920"/>
          </a:xfrm>
          <a:prstGeom prst="ellipse">
            <a:avLst/>
          </a:prstGeom>
          <a:solidFill>
            <a:schemeClr val="tx1"/>
          </a:solidFill>
          <a:ln/>
        </p:spPr>
        <p:txBody>
          <a:bodyPr wrap="square" lIns="0" tIns="0" rIns="0" bIns="0" rtlCol="0" anchor="ctr"/>
          <a:lstStyle/>
          <a:p>
            <a:pPr marL="0" indent="0" algn="ctr">
              <a:buNone/>
            </a:pPr>
            <a:r>
              <a:rPr lang="en-US" sz="1800" b="1" dirty="0">
                <a:solidFill>
                  <a:schemeClr val="bg1"/>
                </a:solidFill>
              </a:rPr>
              <a:t>3</a:t>
            </a:r>
            <a:endParaRPr lang="en-US" sz="1800" dirty="0"/>
          </a:p>
        </p:txBody>
      </p:sp>
      <p:sp>
        <p:nvSpPr>
          <p:cNvPr id="17" name="Text 15"/>
          <p:cNvSpPr txBox="1"/>
          <p:nvPr/>
        </p:nvSpPr>
        <p:spPr>
          <a:xfrm>
            <a:off x="6450178" y="3931920"/>
            <a:ext cx="2148840" cy="731520"/>
          </a:xfrm>
          <a:prstGeom prst="rect">
            <a:avLst/>
          </a:prstGeom>
          <a:noFill/>
          <a:ln/>
        </p:spPr>
        <p:txBody>
          <a:bodyPr wrap="square" lIns="0" tIns="0" rIns="0" bIns="0" rtlCol="0" anchor="t"/>
          <a:lstStyle/>
          <a:p>
            <a:pPr marL="0" indent="0">
              <a:buNone/>
            </a:pPr>
            <a:r>
              <a:rPr lang="en-US" sz="1800" b="1" dirty="0">
                <a:solidFill>
                  <a:schemeClr val="tx1"/>
                </a:solidFill>
              </a:rPr>
              <a:t>What solution do you get?</a:t>
            </a:r>
            <a:endParaRPr lang="en-US" sz="1800" dirty="0"/>
          </a:p>
        </p:txBody>
      </p:sp>
      <p:sp>
        <p:nvSpPr>
          <p:cNvPr id="18" name="Text 16"/>
          <p:cNvSpPr txBox="1"/>
          <p:nvPr/>
        </p:nvSpPr>
        <p:spPr>
          <a:xfrm>
            <a:off x="6450178" y="4709160"/>
            <a:ext cx="2148840" cy="868680"/>
          </a:xfrm>
          <a:prstGeom prst="rect">
            <a:avLst/>
          </a:prstGeom>
          <a:noFill/>
          <a:ln/>
        </p:spPr>
        <p:txBody>
          <a:bodyPr wrap="square" lIns="0" tIns="0" rIns="0" bIns="0" rtlCol="0" anchor="t"/>
          <a:lstStyle/>
          <a:p>
            <a:pPr marL="0" indent="0">
              <a:buNone/>
            </a:pPr>
            <a:r>
              <a:rPr lang="en-US" sz="1400" dirty="0">
                <a:solidFill>
                  <a:schemeClr val="tx2"/>
                </a:solidFill>
              </a:rPr>
              <a:t>Implicit bias, and how to read training curves by eye.</a:t>
            </a:r>
            <a:endParaRPr lang="en-US" sz="1400" dirty="0"/>
          </a:p>
        </p:txBody>
      </p:sp>
      <p:sp>
        <p:nvSpPr>
          <p:cNvPr id="19" name="Text 17"/>
          <p:cNvSpPr txBox="1"/>
          <p:nvPr/>
        </p:nvSpPr>
        <p:spPr>
          <a:xfrm>
            <a:off x="6450178" y="5577840"/>
            <a:ext cx="2148840" cy="274320"/>
          </a:xfrm>
          <a:prstGeom prst="rect">
            <a:avLst/>
          </a:prstGeom>
          <a:noFill/>
          <a:ln/>
        </p:spPr>
        <p:txBody>
          <a:bodyPr wrap="square" lIns="0" tIns="0" rIns="0" bIns="0" rtlCol="0" anchor="t"/>
          <a:lstStyle/>
          <a:p>
            <a:pPr marL="0" indent="0">
              <a:buNone/>
            </a:pPr>
            <a:r>
              <a:rPr lang="en-US" sz="1200" i="1" dirty="0">
                <a:solidFill>
                  <a:schemeClr val="tx2"/>
                </a:solidFill>
              </a:rPr>
              <a:t>Demo: notebooks 02, 03</a:t>
            </a:r>
            <a:endParaRPr lang="en-US" sz="1200" dirty="0"/>
          </a:p>
        </p:txBody>
      </p:sp>
      <p:sp>
        <p:nvSpPr>
          <p:cNvPr id="20" name="part 4"/>
          <p:cNvSpPr/>
          <p:nvPr/>
        </p:nvSpPr>
        <p:spPr>
          <a:xfrm>
            <a:off x="8989466" y="3017520"/>
            <a:ext cx="2651760" cy="3017520"/>
          </a:xfrm>
          <a:prstGeom prst="roundRect">
            <a:avLst>
              <a:gd name="adj" fmla="val 2759"/>
            </a:avLst>
          </a:prstGeom>
          <a:solidFill>
            <a:schemeClr val="bg2"/>
          </a:solidFill>
          <a:ln/>
        </p:spPr>
        <p:txBody>
          <a:bodyPr/>
          <a:lstStyle/>
          <a:p>
            <a:endParaRPr lang="en-US"/>
          </a:p>
        </p:txBody>
      </p:sp>
      <p:sp>
        <p:nvSpPr>
          <p:cNvPr id="21" name="marker 4"/>
          <p:cNvSpPr txBox="1"/>
          <p:nvPr/>
        </p:nvSpPr>
        <p:spPr>
          <a:xfrm>
            <a:off x="9263786" y="3291840"/>
            <a:ext cx="502920" cy="502920"/>
          </a:xfrm>
          <a:prstGeom prst="ellipse">
            <a:avLst/>
          </a:prstGeom>
          <a:solidFill>
            <a:schemeClr val="tx1"/>
          </a:solidFill>
          <a:ln/>
        </p:spPr>
        <p:txBody>
          <a:bodyPr wrap="square" lIns="0" tIns="0" rIns="0" bIns="0" rtlCol="0" anchor="ctr"/>
          <a:lstStyle/>
          <a:p>
            <a:pPr marL="0" indent="0" algn="ctr">
              <a:buNone/>
            </a:pPr>
            <a:r>
              <a:rPr lang="en-US" sz="1800" b="1" dirty="0">
                <a:solidFill>
                  <a:schemeClr val="bg1"/>
                </a:solidFill>
              </a:rPr>
              <a:t>4</a:t>
            </a:r>
            <a:endParaRPr lang="en-US" sz="1800" dirty="0"/>
          </a:p>
        </p:txBody>
      </p:sp>
      <p:sp>
        <p:nvSpPr>
          <p:cNvPr id="22" name="Text 20"/>
          <p:cNvSpPr txBox="1"/>
          <p:nvPr/>
        </p:nvSpPr>
        <p:spPr>
          <a:xfrm>
            <a:off x="9263786" y="3931920"/>
            <a:ext cx="2148840" cy="731520"/>
          </a:xfrm>
          <a:prstGeom prst="rect">
            <a:avLst/>
          </a:prstGeom>
          <a:noFill/>
          <a:ln/>
        </p:spPr>
        <p:txBody>
          <a:bodyPr wrap="square" lIns="0" tIns="0" rIns="0" bIns="0" rtlCol="0" anchor="t"/>
          <a:lstStyle/>
          <a:p>
            <a:pPr marL="0" indent="0">
              <a:buNone/>
            </a:pPr>
            <a:r>
              <a:rPr lang="en-US" sz="1800" b="1" dirty="0">
                <a:solidFill>
                  <a:schemeClr val="tx1"/>
                </a:solidFill>
              </a:rPr>
              <a:t>How should you choose?</a:t>
            </a:r>
            <a:endParaRPr lang="en-US" sz="1800" dirty="0"/>
          </a:p>
        </p:txBody>
      </p:sp>
      <p:sp>
        <p:nvSpPr>
          <p:cNvPr id="23" name="Text 21"/>
          <p:cNvSpPr txBox="1"/>
          <p:nvPr/>
        </p:nvSpPr>
        <p:spPr>
          <a:xfrm>
            <a:off x="9263786" y="4709160"/>
            <a:ext cx="2148840" cy="868680"/>
          </a:xfrm>
          <a:prstGeom prst="rect">
            <a:avLst/>
          </a:prstGeom>
          <a:noFill/>
          <a:ln/>
        </p:spPr>
        <p:txBody>
          <a:bodyPr wrap="square" lIns="0" tIns="0" rIns="0" bIns="0" rtlCol="0" anchor="t"/>
          <a:lstStyle/>
          <a:p>
            <a:pPr marL="0" indent="0">
              <a:buNone/>
            </a:pPr>
            <a:r>
              <a:rPr lang="en-US" sz="1400" dirty="0">
                <a:solidFill>
                  <a:schemeClr val="tx2"/>
                </a:solidFill>
              </a:rPr>
              <a:t>Defaults, exceptions, and what to ask your agent for.</a:t>
            </a:r>
            <a:endParaRPr lang="en-US" sz="1400" dirty="0"/>
          </a:p>
        </p:txBody>
      </p:sp>
      <p:sp>
        <p:nvSpPr>
          <p:cNvPr id="24" name="Text 22"/>
          <p:cNvSpPr txBox="1"/>
          <p:nvPr/>
        </p:nvSpPr>
        <p:spPr>
          <a:xfrm>
            <a:off x="9263786" y="5577840"/>
            <a:ext cx="2148840" cy="274320"/>
          </a:xfrm>
          <a:prstGeom prst="rect">
            <a:avLst/>
          </a:prstGeom>
          <a:noFill/>
          <a:ln/>
        </p:spPr>
        <p:txBody>
          <a:bodyPr wrap="square" lIns="0" tIns="0" rIns="0" bIns="0" rtlCol="0" anchor="t"/>
          <a:lstStyle/>
          <a:p>
            <a:pPr marL="0" indent="0">
              <a:buNone/>
            </a:pPr>
            <a:r>
              <a:rPr lang="en-US" sz="1200" i="1" dirty="0">
                <a:solidFill>
                  <a:schemeClr val="tx2"/>
                </a:solidFill>
              </a:rPr>
              <a:t>Demo: decision card</a:t>
            </a:r>
            <a:endParaRPr lang="en-US" sz="12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731520" y="822960"/>
            <a:ext cx="2743200" cy="1371600"/>
          </a:xfrm>
          <a:prstGeom prst="rect">
            <a:avLst/>
          </a:prstGeom>
          <a:noFill/>
          <a:ln/>
        </p:spPr>
        <p:txBody>
          <a:bodyPr wrap="square" lIns="0" tIns="0" rIns="0" bIns="0" rtlCol="0" anchor="b"/>
          <a:lstStyle/>
          <a:p>
            <a:pPr marL="0" indent="0">
              <a:buNone/>
            </a:pPr>
            <a:r>
              <a:rPr lang="en-US" sz="9600" b="1" dirty="0">
                <a:solidFill>
                  <a:srgbClr val="F2B134"/>
                </a:solidFill>
              </a:rPr>
              <a:t>1</a:t>
            </a:r>
            <a:endParaRPr lang="en-US" sz="9600" dirty="0"/>
          </a:p>
        </p:txBody>
      </p:sp>
      <p:sp>
        <p:nvSpPr>
          <p:cNvPr id="3" name="Text 0"/>
          <p:cNvSpPr>
            <a:spLocks noGrp="1"/>
          </p:cNvSpPr>
          <p:nvPr>
            <p:ph type="title" idx="101" hasCustomPrompt="1"/>
          </p:nvPr>
        </p:nvSpPr>
        <p:spPr>
          <a:xfrm>
            <a:off x="731520" y="2331720"/>
            <a:ext cx="10698480" cy="1005840"/>
          </a:xfrm>
          <a:prstGeom prst="rect">
            <a:avLst/>
          </a:prstGeom>
          <a:noFill/>
          <a:ln/>
        </p:spPr>
        <p:txBody>
          <a:bodyPr wrap="square" lIns="0" tIns="0" rIns="0" bIns="0" rtlCol="0" anchor="t"/>
          <a:lstStyle/>
          <a:p>
            <a:pPr marL="0" indent="0" algn="l">
              <a:buNone/>
            </a:pPr>
            <a:r>
              <a:rPr lang="en-US" sz="4400" b="1" dirty="0">
                <a:solidFill>
                  <a:schemeClr val="bg1"/>
                </a:solidFill>
              </a:rPr>
              <a:t>What does the optimizer see?</a:t>
            </a:r>
            <a:endParaRPr lang="en-US" sz="4400" dirty="0"/>
          </a:p>
        </p:txBody>
      </p:sp>
      <p:sp>
        <p:nvSpPr>
          <p:cNvPr id="4" name="Text 0"/>
          <p:cNvSpPr>
            <a:spLocks noGrp="1"/>
          </p:cNvSpPr>
          <p:nvPr>
            <p:ph type="body" idx="102" hasCustomPrompt="1"/>
          </p:nvPr>
        </p:nvSpPr>
        <p:spPr>
          <a:xfrm>
            <a:off x="731520" y="3429000"/>
            <a:ext cx="9875520" cy="1097280"/>
          </a:xfrm>
          <a:prstGeom prst="rect">
            <a:avLst/>
          </a:prstGeom>
          <a:noFill/>
          <a:ln/>
        </p:spPr>
        <p:txBody>
          <a:bodyPr wrap="square" lIns="0" tIns="0" rIns="0" bIns="0" rtlCol="0" anchor="t"/>
          <a:lstStyle/>
          <a:p>
            <a:pPr marL="0" indent="0">
              <a:buNone/>
            </a:pPr>
            <a:r>
              <a:rPr lang="en-US" sz="2200" dirty="0">
                <a:solidFill>
                  <a:schemeClr val="bg2"/>
                </a:solidFill>
              </a:rPr>
              <a:t>The gradient of a layer is an outer product: error at the output × input to the layer.</a:t>
            </a:r>
            <a:endParaRPr lang="en-US" sz="2200" dirty="0"/>
          </a:p>
        </p:txBody>
      </p:sp>
      <p:sp>
        <p:nvSpPr>
          <p:cNvPr id="5" name="marker 1"/>
          <p:cNvSpPr txBox="1"/>
          <p:nvPr/>
        </p:nvSpPr>
        <p:spPr>
          <a:xfrm>
            <a:off x="731520" y="5349240"/>
            <a:ext cx="457200" cy="457200"/>
          </a:xfrm>
          <a:prstGeom prst="ellipse">
            <a:avLst/>
          </a:prstGeom>
          <a:solidFill>
            <a:srgbClr val="F2B134"/>
          </a:solidFill>
          <a:ln/>
        </p:spPr>
        <p:txBody>
          <a:bodyPr wrap="square" lIns="0" tIns="0" rIns="0" bIns="0" rtlCol="0" anchor="ctr"/>
          <a:lstStyle/>
          <a:p>
            <a:pPr marL="0" indent="0" algn="ctr">
              <a:buNone/>
            </a:pPr>
            <a:r>
              <a:rPr lang="en-US" sz="1600" b="1" dirty="0">
                <a:solidFill>
                  <a:schemeClr val="tx1"/>
                </a:solidFill>
              </a:rPr>
              <a:t>1</a:t>
            </a:r>
            <a:endParaRPr lang="en-US" sz="1600" dirty="0"/>
          </a:p>
        </p:txBody>
      </p:sp>
      <p:sp>
        <p:nvSpPr>
          <p:cNvPr id="6" name="Text 4"/>
          <p:cNvSpPr txBox="1"/>
          <p:nvPr/>
        </p:nvSpPr>
        <p:spPr>
          <a:xfrm>
            <a:off x="1325880" y="5349240"/>
            <a:ext cx="2011680" cy="457200"/>
          </a:xfrm>
          <a:prstGeom prst="rect">
            <a:avLst/>
          </a:prstGeom>
          <a:noFill/>
          <a:ln/>
        </p:spPr>
        <p:txBody>
          <a:bodyPr wrap="square" lIns="0" tIns="0" rIns="0" bIns="0" rtlCol="0" anchor="ctr"/>
          <a:lstStyle/>
          <a:p>
            <a:pPr marL="0" indent="0">
              <a:buNone/>
            </a:pPr>
            <a:r>
              <a:rPr lang="en-US" sz="1600" b="1" dirty="0">
                <a:solidFill>
                  <a:schemeClr val="bg2"/>
                </a:solidFill>
              </a:rPr>
              <a:t>The gradient</a:t>
            </a:r>
            <a:endParaRPr lang="en-US" sz="1600" dirty="0"/>
          </a:p>
        </p:txBody>
      </p:sp>
      <p:sp>
        <p:nvSpPr>
          <p:cNvPr id="7" name="marker 2"/>
          <p:cNvSpPr txBox="1"/>
          <p:nvPr/>
        </p:nvSpPr>
        <p:spPr>
          <a:xfrm>
            <a:off x="3520440" y="5349240"/>
            <a:ext cx="457200" cy="457200"/>
          </a:xfrm>
          <a:prstGeom prst="ellipse">
            <a:avLst/>
          </a:prstGeom>
          <a:solidFill>
            <a:schemeClr val="tx1"/>
          </a:solidFill>
          <a:ln w="15875">
            <a:solidFill>
              <a:schemeClr val="bg2"/>
            </a:solidFill>
          </a:ln>
        </p:spPr>
        <p:txBody>
          <a:bodyPr wrap="square" lIns="0" tIns="0" rIns="0" bIns="0" rtlCol="0" anchor="ctr"/>
          <a:lstStyle/>
          <a:p>
            <a:pPr marL="0" indent="0" algn="ctr">
              <a:buNone/>
            </a:pPr>
            <a:r>
              <a:rPr lang="en-US" sz="1600" b="1" dirty="0">
                <a:solidFill>
                  <a:schemeClr val="bg2"/>
                </a:solidFill>
              </a:rPr>
              <a:t>2</a:t>
            </a:r>
            <a:endParaRPr lang="en-US" sz="1600" dirty="0"/>
          </a:p>
        </p:txBody>
      </p:sp>
      <p:sp>
        <p:nvSpPr>
          <p:cNvPr id="8" name="Text 6"/>
          <p:cNvSpPr txBox="1"/>
          <p:nvPr/>
        </p:nvSpPr>
        <p:spPr>
          <a:xfrm>
            <a:off x="4114800" y="5349240"/>
            <a:ext cx="2011680" cy="457200"/>
          </a:xfrm>
          <a:prstGeom prst="rect">
            <a:avLst/>
          </a:prstGeom>
          <a:noFill/>
          <a:ln/>
        </p:spPr>
        <p:txBody>
          <a:bodyPr wrap="square" lIns="0" tIns="0" rIns="0" bIns="0" rtlCol="0" anchor="ctr"/>
          <a:lstStyle/>
          <a:p>
            <a:pPr marL="0" indent="0">
              <a:buNone/>
            </a:pPr>
            <a:r>
              <a:rPr lang="en-US" sz="1600" dirty="0">
                <a:solidFill>
                  <a:schemeClr val="bg2"/>
                </a:solidFill>
              </a:rPr>
              <a:t>The update</a:t>
            </a:r>
            <a:endParaRPr lang="en-US" sz="1600" dirty="0"/>
          </a:p>
        </p:txBody>
      </p:sp>
      <p:sp>
        <p:nvSpPr>
          <p:cNvPr id="9" name="marker 3"/>
          <p:cNvSpPr txBox="1"/>
          <p:nvPr/>
        </p:nvSpPr>
        <p:spPr>
          <a:xfrm>
            <a:off x="6309360" y="5349240"/>
            <a:ext cx="457200" cy="457200"/>
          </a:xfrm>
          <a:prstGeom prst="ellipse">
            <a:avLst/>
          </a:prstGeom>
          <a:solidFill>
            <a:schemeClr val="tx1"/>
          </a:solidFill>
          <a:ln w="15875">
            <a:solidFill>
              <a:schemeClr val="bg2"/>
            </a:solidFill>
          </a:ln>
        </p:spPr>
        <p:txBody>
          <a:bodyPr wrap="square" lIns="0" tIns="0" rIns="0" bIns="0" rtlCol="0" anchor="ctr"/>
          <a:lstStyle/>
          <a:p>
            <a:pPr marL="0" indent="0" algn="ctr">
              <a:buNone/>
            </a:pPr>
            <a:r>
              <a:rPr lang="en-US" sz="1600" b="1" dirty="0">
                <a:solidFill>
                  <a:schemeClr val="bg2"/>
                </a:solidFill>
              </a:rPr>
              <a:t>3</a:t>
            </a:r>
            <a:endParaRPr lang="en-US" sz="1600" dirty="0"/>
          </a:p>
        </p:txBody>
      </p:sp>
      <p:sp>
        <p:nvSpPr>
          <p:cNvPr id="10" name="Text 8"/>
          <p:cNvSpPr txBox="1"/>
          <p:nvPr/>
        </p:nvSpPr>
        <p:spPr>
          <a:xfrm>
            <a:off x="6903720" y="5349240"/>
            <a:ext cx="2011680" cy="457200"/>
          </a:xfrm>
          <a:prstGeom prst="rect">
            <a:avLst/>
          </a:prstGeom>
          <a:noFill/>
          <a:ln/>
        </p:spPr>
        <p:txBody>
          <a:bodyPr wrap="square" lIns="0" tIns="0" rIns="0" bIns="0" rtlCol="0" anchor="ctr"/>
          <a:lstStyle/>
          <a:p>
            <a:pPr marL="0" indent="0">
              <a:buNone/>
            </a:pPr>
            <a:r>
              <a:rPr lang="en-US" sz="1600" dirty="0">
                <a:solidFill>
                  <a:schemeClr val="bg2"/>
                </a:solidFill>
              </a:rPr>
              <a:t>The solution</a:t>
            </a:r>
            <a:endParaRPr lang="en-US" sz="1600" dirty="0"/>
          </a:p>
        </p:txBody>
      </p:sp>
      <p:sp>
        <p:nvSpPr>
          <p:cNvPr id="11" name="marker 4"/>
          <p:cNvSpPr txBox="1"/>
          <p:nvPr/>
        </p:nvSpPr>
        <p:spPr>
          <a:xfrm>
            <a:off x="9098280" y="5349240"/>
            <a:ext cx="457200" cy="457200"/>
          </a:xfrm>
          <a:prstGeom prst="ellipse">
            <a:avLst/>
          </a:prstGeom>
          <a:solidFill>
            <a:schemeClr val="tx1"/>
          </a:solidFill>
          <a:ln w="15875">
            <a:solidFill>
              <a:schemeClr val="bg2"/>
            </a:solidFill>
          </a:ln>
        </p:spPr>
        <p:txBody>
          <a:bodyPr wrap="square" lIns="0" tIns="0" rIns="0" bIns="0" rtlCol="0" anchor="ctr"/>
          <a:lstStyle/>
          <a:p>
            <a:pPr marL="0" indent="0" algn="ctr">
              <a:buNone/>
            </a:pPr>
            <a:r>
              <a:rPr lang="en-US" sz="1600" b="1" dirty="0">
                <a:solidFill>
                  <a:schemeClr val="bg2"/>
                </a:solidFill>
              </a:rPr>
              <a:t>4</a:t>
            </a:r>
            <a:endParaRPr lang="en-US" sz="1600" dirty="0"/>
          </a:p>
        </p:txBody>
      </p:sp>
      <p:sp>
        <p:nvSpPr>
          <p:cNvPr id="12" name="Text 10"/>
          <p:cNvSpPr txBox="1"/>
          <p:nvPr/>
        </p:nvSpPr>
        <p:spPr>
          <a:xfrm>
            <a:off x="9692640" y="5349240"/>
            <a:ext cx="2011680" cy="457200"/>
          </a:xfrm>
          <a:prstGeom prst="rect">
            <a:avLst/>
          </a:prstGeom>
          <a:noFill/>
          <a:ln/>
        </p:spPr>
        <p:txBody>
          <a:bodyPr wrap="square" lIns="0" tIns="0" rIns="0" bIns="0" rtlCol="0" anchor="ctr"/>
          <a:lstStyle/>
          <a:p>
            <a:pPr marL="0" indent="0">
              <a:buNone/>
            </a:pPr>
            <a:r>
              <a:rPr lang="en-US" sz="1600" dirty="0">
                <a:solidFill>
                  <a:schemeClr val="bg2"/>
                </a:solidFill>
              </a:rPr>
              <a:t>Choosing</a:t>
            </a:r>
            <a:endParaRPr lang="en-US" sz="16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bg2"/>
                </a:solidFill>
              </a:defRPr>
            </a:lvl1pPr>
          </a:lstStyle>
          <a:p>
            <a:pPr algn="r"/>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One example's gradient is rank one</a:t>
            </a:r>
            <a:endParaRPr lang="en-US" sz="3200" dirty="0"/>
          </a:p>
        </p:txBody>
      </p:sp>
      <p:sp>
        <p:nvSpPr>
          <p:cNvPr id="3" name="Text 1"/>
          <p:cNvSpPr txBox="1"/>
          <p:nvPr/>
        </p:nvSpPr>
        <p:spPr>
          <a:xfrm>
            <a:off x="548640" y="1463040"/>
            <a:ext cx="5120640" cy="822960"/>
          </a:xfrm>
          <a:prstGeom prst="rect">
            <a:avLst/>
          </a:prstGeom>
          <a:noFill/>
          <a:ln/>
        </p:spPr>
        <p:txBody>
          <a:bodyPr wrap="square" lIns="0" tIns="0" rIns="0" bIns="0" rtlCol="0" anchor="t"/>
          <a:lstStyle/>
          <a:p>
            <a:pPr marL="0" indent="0">
              <a:buNone/>
            </a:pPr>
            <a:r>
              <a:rPr lang="en-US" sz="4400" dirty="0">
                <a:solidFill>
                  <a:schemeClr val="tx1"/>
                </a:solidFill>
                <a:latin typeface="Cambria" pitchFamily="34" charset="0"/>
                <a:ea typeface="Cambria" pitchFamily="34" charset="-122"/>
                <a:cs typeface="Cambria" pitchFamily="34" charset="-120"/>
              </a:rPr>
              <a:t>∂L/∂W = δ xᵀ</a:t>
            </a:r>
            <a:endParaRPr lang="en-US" sz="4400" dirty="0"/>
          </a:p>
        </p:txBody>
      </p:sp>
      <p:sp>
        <p:nvSpPr>
          <p:cNvPr id="4" name="Text 2"/>
          <p:cNvSpPr txBox="1"/>
          <p:nvPr/>
        </p:nvSpPr>
        <p:spPr>
          <a:xfrm>
            <a:off x="548640" y="2606040"/>
            <a:ext cx="4937760" cy="3108960"/>
          </a:xfrm>
          <a:prstGeom prst="rect">
            <a:avLst/>
          </a:prstGeom>
          <a:noFill/>
          <a:ln/>
        </p:spPr>
        <p:txBody>
          <a:bodyPr wrap="square" lIns="0" tIns="0" rIns="0" bIns="0" rtlCol="0" anchor="t"/>
          <a:lstStyle/>
          <a:p>
            <a:pPr marL="0" indent="0">
              <a:buNone/>
            </a:pPr>
            <a:r>
              <a:rPr lang="en-US" sz="1800" b="1" dirty="0">
                <a:solidFill>
                  <a:schemeClr val="tx1"/>
                </a:solidFill>
              </a:rPr>
              <a:t>δ = ∂L/∂y</a:t>
            </a:r>
            <a:endParaRPr lang="en-US" sz="1800" dirty="0"/>
          </a:p>
          <a:p>
            <a:pPr marL="0" indent="0">
              <a:buNone/>
            </a:pPr>
            <a:r>
              <a:rPr lang="en-US" sz="1800" dirty="0">
                <a:solidFill>
                  <a:schemeClr val="tx2"/>
                </a:solidFill>
              </a:rPr>
              <a:t>the error arriving at the layer's output</a:t>
            </a:r>
            <a:endParaRPr lang="en-US" sz="1800" dirty="0"/>
          </a:p>
          <a:p>
            <a:pPr marL="0" indent="0">
              <a:buNone/>
            </a:pPr>
            <a:r>
              <a:rPr lang="en-US" sz="800" dirty="0">
                <a:solidFill>
                  <a:schemeClr val="tx1"/>
                </a:solidFill>
              </a:rPr>
              <a:t> </a:t>
            </a:r>
            <a:endParaRPr lang="en-US" sz="1800" dirty="0"/>
          </a:p>
          <a:p>
            <a:pPr marL="0" indent="0">
              <a:buNone/>
            </a:pPr>
            <a:r>
              <a:rPr lang="en-US" sz="1800" b="1" dirty="0">
                <a:solidFill>
                  <a:schemeClr val="tx1"/>
                </a:solidFill>
              </a:rPr>
              <a:t>x</a:t>
            </a:r>
            <a:endParaRPr lang="en-US" sz="1800" dirty="0"/>
          </a:p>
          <a:p>
            <a:pPr marL="0" indent="0">
              <a:buNone/>
            </a:pPr>
            <a:r>
              <a:rPr lang="en-US" sz="1800" dirty="0">
                <a:solidFill>
                  <a:schemeClr val="tx2"/>
                </a:solidFill>
              </a:rPr>
              <a:t>the input the layer saw</a:t>
            </a:r>
            <a:endParaRPr lang="en-US" sz="1800" dirty="0"/>
          </a:p>
          <a:p>
            <a:pPr marL="0" indent="0">
              <a:buNone/>
            </a:pPr>
            <a:r>
              <a:rPr lang="en-US" sz="800" dirty="0">
                <a:solidFill>
                  <a:schemeClr val="tx1"/>
                </a:solidFill>
              </a:rPr>
              <a:t> </a:t>
            </a:r>
            <a:endParaRPr lang="en-US" sz="1800" dirty="0"/>
          </a:p>
          <a:p>
            <a:pPr marL="0" indent="0">
              <a:buNone/>
            </a:pPr>
            <a:r>
              <a:rPr lang="en-US" sz="1800" b="1" dirty="0">
                <a:solidFill>
                  <a:schemeClr val="tx1"/>
                </a:solidFill>
              </a:rPr>
              <a:t>A batch of B examples</a:t>
            </a:r>
            <a:endParaRPr lang="en-US" sz="1800" dirty="0"/>
          </a:p>
          <a:p>
            <a:pPr marL="0" indent="0">
              <a:buNone/>
            </a:pPr>
            <a:r>
              <a:rPr lang="en-US" sz="1800" dirty="0">
                <a:solidFill>
                  <a:schemeClr val="tx2"/>
                </a:solidFill>
              </a:rPr>
              <a:t>sums B of these, so its rank is at most B</a:t>
            </a:r>
            <a:endParaRPr lang="en-US" sz="1800" dirty="0"/>
          </a:p>
        </p:txBody>
      </p:sp>
      <p:sp>
        <p:nvSpPr>
          <p:cNvPr id="5" name="x 0"/>
          <p:cNvSpPr/>
          <p:nvPr/>
        </p:nvSpPr>
        <p:spPr>
          <a:xfrm>
            <a:off x="7543800" y="1664208"/>
            <a:ext cx="347472" cy="347472"/>
          </a:xfrm>
          <a:prstGeom prst="rect">
            <a:avLst/>
          </a:prstGeom>
          <a:solidFill>
            <a:srgbClr val="E8CBC8"/>
          </a:solidFill>
          <a:ln w="12700">
            <a:solidFill>
              <a:srgbClr val="FFFFFF"/>
            </a:solidFill>
            <a:prstDash val="solid"/>
          </a:ln>
        </p:spPr>
        <p:txBody>
          <a:bodyPr/>
          <a:lstStyle/>
          <a:p>
            <a:endParaRPr lang="en-US"/>
          </a:p>
        </p:txBody>
      </p:sp>
      <p:sp>
        <p:nvSpPr>
          <p:cNvPr id="6" name="x 1"/>
          <p:cNvSpPr/>
          <p:nvPr/>
        </p:nvSpPr>
        <p:spPr>
          <a:xfrm>
            <a:off x="7891272" y="1664208"/>
            <a:ext cx="347472" cy="347472"/>
          </a:xfrm>
          <a:prstGeom prst="rect">
            <a:avLst/>
          </a:prstGeom>
          <a:solidFill>
            <a:srgbClr val="C83A3A"/>
          </a:solidFill>
          <a:ln w="12700">
            <a:solidFill>
              <a:srgbClr val="FFFFFF"/>
            </a:solidFill>
            <a:prstDash val="solid"/>
          </a:ln>
        </p:spPr>
        <p:txBody>
          <a:bodyPr/>
          <a:lstStyle/>
          <a:p>
            <a:endParaRPr lang="en-US"/>
          </a:p>
        </p:txBody>
      </p:sp>
      <p:sp>
        <p:nvSpPr>
          <p:cNvPr id="7" name="x 2"/>
          <p:cNvSpPr/>
          <p:nvPr/>
        </p:nvSpPr>
        <p:spPr>
          <a:xfrm>
            <a:off x="8238744" y="1664208"/>
            <a:ext cx="347472" cy="347472"/>
          </a:xfrm>
          <a:prstGeom prst="rect">
            <a:avLst/>
          </a:prstGeom>
          <a:solidFill>
            <a:srgbClr val="DC9593"/>
          </a:solidFill>
          <a:ln w="12700">
            <a:solidFill>
              <a:srgbClr val="FFFFFF"/>
            </a:solidFill>
            <a:prstDash val="solid"/>
          </a:ln>
        </p:spPr>
        <p:txBody>
          <a:bodyPr/>
          <a:lstStyle/>
          <a:p>
            <a:endParaRPr lang="en-US"/>
          </a:p>
        </p:txBody>
      </p:sp>
      <p:sp>
        <p:nvSpPr>
          <p:cNvPr id="8" name="x 3"/>
          <p:cNvSpPr/>
          <p:nvPr/>
        </p:nvSpPr>
        <p:spPr>
          <a:xfrm>
            <a:off x="8586216" y="1664208"/>
            <a:ext cx="347472" cy="347472"/>
          </a:xfrm>
          <a:prstGeom prst="rect">
            <a:avLst/>
          </a:prstGeom>
          <a:solidFill>
            <a:srgbClr val="B0C3D9"/>
          </a:solidFill>
          <a:ln w="12700">
            <a:solidFill>
              <a:srgbClr val="FFFFFF"/>
            </a:solidFill>
            <a:prstDash val="solid"/>
          </a:ln>
        </p:spPr>
        <p:txBody>
          <a:bodyPr/>
          <a:lstStyle/>
          <a:p>
            <a:endParaRPr lang="en-US"/>
          </a:p>
        </p:txBody>
      </p:sp>
      <p:sp>
        <p:nvSpPr>
          <p:cNvPr id="9" name="x 4"/>
          <p:cNvSpPr/>
          <p:nvPr/>
        </p:nvSpPr>
        <p:spPr>
          <a:xfrm>
            <a:off x="8933688" y="1664208"/>
            <a:ext cx="347472" cy="347472"/>
          </a:xfrm>
          <a:prstGeom prst="rect">
            <a:avLst/>
          </a:prstGeom>
          <a:solidFill>
            <a:srgbClr val="D05E5E"/>
          </a:solidFill>
          <a:ln w="12700">
            <a:solidFill>
              <a:srgbClr val="FFFFFF"/>
            </a:solidFill>
            <a:prstDash val="solid"/>
          </a:ln>
        </p:spPr>
        <p:txBody>
          <a:bodyPr/>
          <a:lstStyle/>
          <a:p>
            <a:endParaRPr lang="en-US"/>
          </a:p>
        </p:txBody>
      </p:sp>
      <p:sp>
        <p:nvSpPr>
          <p:cNvPr id="10" name="x 5"/>
          <p:cNvSpPr/>
          <p:nvPr/>
        </p:nvSpPr>
        <p:spPr>
          <a:xfrm>
            <a:off x="9281160" y="1664208"/>
            <a:ext cx="347472" cy="347472"/>
          </a:xfrm>
          <a:prstGeom prst="rect">
            <a:avLst/>
          </a:prstGeom>
          <a:solidFill>
            <a:srgbClr val="F0EFEC"/>
          </a:solidFill>
          <a:ln w="12700">
            <a:solidFill>
              <a:srgbClr val="FFFFFF"/>
            </a:solidFill>
            <a:prstDash val="solid"/>
          </a:ln>
        </p:spPr>
        <p:txBody>
          <a:bodyPr/>
          <a:lstStyle/>
          <a:p>
            <a:endParaRPr lang="en-US"/>
          </a:p>
        </p:txBody>
      </p:sp>
      <p:sp>
        <p:nvSpPr>
          <p:cNvPr id="11" name="x 6"/>
          <p:cNvSpPr/>
          <p:nvPr/>
        </p:nvSpPr>
        <p:spPr>
          <a:xfrm>
            <a:off x="9628632" y="1664208"/>
            <a:ext cx="347472" cy="347472"/>
          </a:xfrm>
          <a:prstGeom prst="rect">
            <a:avLst/>
          </a:prstGeom>
          <a:solidFill>
            <a:srgbClr val="7197C5"/>
          </a:solidFill>
          <a:ln w="12700">
            <a:solidFill>
              <a:srgbClr val="FFFFFF"/>
            </a:solidFill>
            <a:prstDash val="solid"/>
          </a:ln>
        </p:spPr>
        <p:txBody>
          <a:bodyPr/>
          <a:lstStyle/>
          <a:p>
            <a:endParaRPr lang="en-US"/>
          </a:p>
        </p:txBody>
      </p:sp>
      <p:sp>
        <p:nvSpPr>
          <p:cNvPr id="12" name="x 7"/>
          <p:cNvSpPr/>
          <p:nvPr/>
        </p:nvSpPr>
        <p:spPr>
          <a:xfrm>
            <a:off x="9976104" y="1664208"/>
            <a:ext cx="347472" cy="347472"/>
          </a:xfrm>
          <a:prstGeom prst="rect">
            <a:avLst/>
          </a:prstGeom>
          <a:solidFill>
            <a:srgbClr val="CC4C4C"/>
          </a:solidFill>
          <a:ln w="12700">
            <a:solidFill>
              <a:srgbClr val="FFFFFF"/>
            </a:solidFill>
            <a:prstDash val="solid"/>
          </a:ln>
        </p:spPr>
        <p:txBody>
          <a:bodyPr/>
          <a:lstStyle/>
          <a:p>
            <a:endParaRPr lang="en-US"/>
          </a:p>
        </p:txBody>
      </p:sp>
      <p:sp>
        <p:nvSpPr>
          <p:cNvPr id="13" name="x 8"/>
          <p:cNvSpPr/>
          <p:nvPr/>
        </p:nvSpPr>
        <p:spPr>
          <a:xfrm>
            <a:off x="10323576" y="1664208"/>
            <a:ext cx="347472" cy="347472"/>
          </a:xfrm>
          <a:prstGeom prst="rect">
            <a:avLst/>
          </a:prstGeom>
          <a:solidFill>
            <a:srgbClr val="E4B9B7"/>
          </a:solidFill>
          <a:ln w="12700">
            <a:solidFill>
              <a:srgbClr val="FFFFFF"/>
            </a:solidFill>
            <a:prstDash val="solid"/>
          </a:ln>
        </p:spPr>
        <p:txBody>
          <a:bodyPr/>
          <a:lstStyle/>
          <a:p>
            <a:endParaRPr lang="en-US"/>
          </a:p>
        </p:txBody>
      </p:sp>
      <p:sp>
        <p:nvSpPr>
          <p:cNvPr id="14" name="x 9"/>
          <p:cNvSpPr/>
          <p:nvPr/>
        </p:nvSpPr>
        <p:spPr>
          <a:xfrm>
            <a:off x="10671048" y="1664208"/>
            <a:ext cx="347472" cy="347472"/>
          </a:xfrm>
          <a:prstGeom prst="rect">
            <a:avLst/>
          </a:prstGeom>
          <a:solidFill>
            <a:srgbClr val="316BB2"/>
          </a:solidFill>
          <a:ln w="12700">
            <a:solidFill>
              <a:srgbClr val="FFFFFF"/>
            </a:solidFill>
            <a:prstDash val="solid"/>
          </a:ln>
        </p:spPr>
        <p:txBody>
          <a:bodyPr/>
          <a:lstStyle/>
          <a:p>
            <a:endParaRPr lang="en-US"/>
          </a:p>
        </p:txBody>
      </p:sp>
      <p:sp>
        <p:nvSpPr>
          <p:cNvPr id="15" name="delta 0"/>
          <p:cNvSpPr/>
          <p:nvPr/>
        </p:nvSpPr>
        <p:spPr>
          <a:xfrm>
            <a:off x="6967728" y="2240280"/>
            <a:ext cx="347472" cy="347472"/>
          </a:xfrm>
          <a:prstGeom prst="rect">
            <a:avLst/>
          </a:prstGeom>
          <a:solidFill>
            <a:srgbClr val="CC4C4C"/>
          </a:solidFill>
          <a:ln w="12700">
            <a:solidFill>
              <a:srgbClr val="FFFFFF"/>
            </a:solidFill>
            <a:prstDash val="solid"/>
          </a:ln>
        </p:spPr>
        <p:txBody>
          <a:bodyPr/>
          <a:lstStyle/>
          <a:p>
            <a:endParaRPr lang="en-US"/>
          </a:p>
        </p:txBody>
      </p:sp>
      <p:sp>
        <p:nvSpPr>
          <p:cNvPr id="16" name="delta 1"/>
          <p:cNvSpPr/>
          <p:nvPr/>
        </p:nvSpPr>
        <p:spPr>
          <a:xfrm>
            <a:off x="6967728" y="2587752"/>
            <a:ext cx="347472" cy="347472"/>
          </a:xfrm>
          <a:prstGeom prst="rect">
            <a:avLst/>
          </a:prstGeom>
          <a:solidFill>
            <a:srgbClr val="9BB4D2"/>
          </a:solidFill>
          <a:ln w="12700">
            <a:solidFill>
              <a:srgbClr val="FFFFFF"/>
            </a:solidFill>
            <a:prstDash val="solid"/>
          </a:ln>
        </p:spPr>
        <p:txBody>
          <a:bodyPr/>
          <a:lstStyle/>
          <a:p>
            <a:endParaRPr lang="en-US"/>
          </a:p>
        </p:txBody>
      </p:sp>
      <p:sp>
        <p:nvSpPr>
          <p:cNvPr id="17" name="delta 2"/>
          <p:cNvSpPr/>
          <p:nvPr/>
        </p:nvSpPr>
        <p:spPr>
          <a:xfrm>
            <a:off x="6967728" y="2935224"/>
            <a:ext cx="347472" cy="347472"/>
          </a:xfrm>
          <a:prstGeom prst="rect">
            <a:avLst/>
          </a:prstGeom>
          <a:solidFill>
            <a:srgbClr val="E8CBC8"/>
          </a:solidFill>
          <a:ln w="12700">
            <a:solidFill>
              <a:srgbClr val="FFFFFF"/>
            </a:solidFill>
            <a:prstDash val="solid"/>
          </a:ln>
        </p:spPr>
        <p:txBody>
          <a:bodyPr/>
          <a:lstStyle/>
          <a:p>
            <a:endParaRPr lang="en-US"/>
          </a:p>
        </p:txBody>
      </p:sp>
      <p:sp>
        <p:nvSpPr>
          <p:cNvPr id="18" name="delta 3"/>
          <p:cNvSpPr/>
          <p:nvPr/>
        </p:nvSpPr>
        <p:spPr>
          <a:xfrm>
            <a:off x="6967728" y="3282696"/>
            <a:ext cx="347472" cy="347472"/>
          </a:xfrm>
          <a:prstGeom prst="rect">
            <a:avLst/>
          </a:prstGeom>
          <a:solidFill>
            <a:srgbClr val="1C5CAB"/>
          </a:solidFill>
          <a:ln w="12700">
            <a:solidFill>
              <a:srgbClr val="FFFFFF"/>
            </a:solidFill>
            <a:prstDash val="solid"/>
          </a:ln>
        </p:spPr>
        <p:txBody>
          <a:bodyPr/>
          <a:lstStyle/>
          <a:p>
            <a:endParaRPr lang="en-US"/>
          </a:p>
        </p:txBody>
      </p:sp>
      <p:sp>
        <p:nvSpPr>
          <p:cNvPr id="19" name="delta 4"/>
          <p:cNvSpPr/>
          <p:nvPr/>
        </p:nvSpPr>
        <p:spPr>
          <a:xfrm>
            <a:off x="6967728" y="3630168"/>
            <a:ext cx="347472" cy="347472"/>
          </a:xfrm>
          <a:prstGeom prst="rect">
            <a:avLst/>
          </a:prstGeom>
          <a:solidFill>
            <a:srgbClr val="D88281"/>
          </a:solidFill>
          <a:ln w="12700">
            <a:solidFill>
              <a:srgbClr val="FFFFFF"/>
            </a:solidFill>
            <a:prstDash val="solid"/>
          </a:ln>
        </p:spPr>
        <p:txBody>
          <a:bodyPr/>
          <a:lstStyle/>
          <a:p>
            <a:endParaRPr lang="en-US"/>
          </a:p>
        </p:txBody>
      </p:sp>
      <p:sp>
        <p:nvSpPr>
          <p:cNvPr id="20" name="delta 5"/>
          <p:cNvSpPr/>
          <p:nvPr/>
        </p:nvSpPr>
        <p:spPr>
          <a:xfrm>
            <a:off x="6967728" y="3977640"/>
            <a:ext cx="347472" cy="347472"/>
          </a:xfrm>
          <a:prstGeom prst="rect">
            <a:avLst/>
          </a:prstGeom>
          <a:solidFill>
            <a:srgbClr val="ECDDDA"/>
          </a:solidFill>
          <a:ln w="12700">
            <a:solidFill>
              <a:srgbClr val="FFFFFF"/>
            </a:solidFill>
            <a:prstDash val="solid"/>
          </a:ln>
        </p:spPr>
        <p:txBody>
          <a:bodyPr/>
          <a:lstStyle/>
          <a:p>
            <a:endParaRPr lang="en-US"/>
          </a:p>
        </p:txBody>
      </p:sp>
      <p:sp>
        <p:nvSpPr>
          <p:cNvPr id="21" name="delta 6"/>
          <p:cNvSpPr/>
          <p:nvPr/>
        </p:nvSpPr>
        <p:spPr>
          <a:xfrm>
            <a:off x="6967728" y="4325112"/>
            <a:ext cx="347472" cy="347472"/>
          </a:xfrm>
          <a:prstGeom prst="rect">
            <a:avLst/>
          </a:prstGeom>
          <a:solidFill>
            <a:srgbClr val="5C88BF"/>
          </a:solidFill>
          <a:ln w="12700">
            <a:solidFill>
              <a:srgbClr val="FFFFFF"/>
            </a:solidFill>
            <a:prstDash val="solid"/>
          </a:ln>
        </p:spPr>
        <p:txBody>
          <a:bodyPr/>
          <a:lstStyle/>
          <a:p>
            <a:endParaRPr lang="en-US"/>
          </a:p>
        </p:txBody>
      </p:sp>
      <p:sp>
        <p:nvSpPr>
          <p:cNvPr id="22" name="delta 7"/>
          <p:cNvSpPr/>
          <p:nvPr/>
        </p:nvSpPr>
        <p:spPr>
          <a:xfrm>
            <a:off x="6967728" y="4672584"/>
            <a:ext cx="347472" cy="347472"/>
          </a:xfrm>
          <a:prstGeom prst="rect">
            <a:avLst/>
          </a:prstGeom>
          <a:solidFill>
            <a:srgbClr val="E0A7A5"/>
          </a:solidFill>
          <a:ln w="12700">
            <a:solidFill>
              <a:srgbClr val="FFFFFF"/>
            </a:solidFill>
            <a:prstDash val="solid"/>
          </a:ln>
        </p:spPr>
        <p:txBody>
          <a:bodyPr/>
          <a:lstStyle/>
          <a:p>
            <a:endParaRPr lang="en-US"/>
          </a:p>
        </p:txBody>
      </p:sp>
      <p:sp>
        <p:nvSpPr>
          <p:cNvPr id="23" name="g 0,0"/>
          <p:cNvSpPr/>
          <p:nvPr/>
        </p:nvSpPr>
        <p:spPr>
          <a:xfrm>
            <a:off x="7543800" y="2240280"/>
            <a:ext cx="347472" cy="347472"/>
          </a:xfrm>
          <a:prstGeom prst="rect">
            <a:avLst/>
          </a:prstGeom>
          <a:solidFill>
            <a:srgbClr val="E9CECC"/>
          </a:solidFill>
          <a:ln w="12700">
            <a:solidFill>
              <a:srgbClr val="FFFFFF"/>
            </a:solidFill>
            <a:prstDash val="solid"/>
          </a:ln>
        </p:spPr>
        <p:txBody>
          <a:bodyPr/>
          <a:lstStyle/>
          <a:p>
            <a:endParaRPr lang="en-US"/>
          </a:p>
        </p:txBody>
      </p:sp>
      <p:sp>
        <p:nvSpPr>
          <p:cNvPr id="24" name="g 0,1"/>
          <p:cNvSpPr/>
          <p:nvPr/>
        </p:nvSpPr>
        <p:spPr>
          <a:xfrm>
            <a:off x="7891272" y="2240280"/>
            <a:ext cx="347472" cy="347472"/>
          </a:xfrm>
          <a:prstGeom prst="rect">
            <a:avLst/>
          </a:prstGeom>
          <a:solidFill>
            <a:srgbClr val="CC4C4C"/>
          </a:solidFill>
          <a:ln w="12700">
            <a:solidFill>
              <a:srgbClr val="FFFFFF"/>
            </a:solidFill>
            <a:prstDash val="solid"/>
          </a:ln>
        </p:spPr>
        <p:txBody>
          <a:bodyPr/>
          <a:lstStyle/>
          <a:p>
            <a:endParaRPr lang="en-US"/>
          </a:p>
        </p:txBody>
      </p:sp>
      <p:sp>
        <p:nvSpPr>
          <p:cNvPr id="25" name="g 0,2"/>
          <p:cNvSpPr/>
          <p:nvPr/>
        </p:nvSpPr>
        <p:spPr>
          <a:xfrm>
            <a:off x="8238744" y="2240280"/>
            <a:ext cx="347472" cy="347472"/>
          </a:xfrm>
          <a:prstGeom prst="rect">
            <a:avLst/>
          </a:prstGeom>
          <a:solidFill>
            <a:srgbClr val="DE9E9C"/>
          </a:solidFill>
          <a:ln w="12700">
            <a:solidFill>
              <a:srgbClr val="FFFFFF"/>
            </a:solidFill>
            <a:prstDash val="solid"/>
          </a:ln>
        </p:spPr>
        <p:txBody>
          <a:bodyPr/>
          <a:lstStyle/>
          <a:p>
            <a:endParaRPr lang="en-US"/>
          </a:p>
        </p:txBody>
      </p:sp>
      <p:sp>
        <p:nvSpPr>
          <p:cNvPr id="26" name="g 0,3"/>
          <p:cNvSpPr/>
          <p:nvPr/>
        </p:nvSpPr>
        <p:spPr>
          <a:xfrm>
            <a:off x="8586216" y="2240280"/>
            <a:ext cx="347472" cy="347472"/>
          </a:xfrm>
          <a:prstGeom prst="rect">
            <a:avLst/>
          </a:prstGeom>
          <a:solidFill>
            <a:srgbClr val="B7C7DA"/>
          </a:solidFill>
          <a:ln w="12700">
            <a:solidFill>
              <a:srgbClr val="FFFFFF"/>
            </a:solidFill>
            <a:prstDash val="solid"/>
          </a:ln>
        </p:spPr>
        <p:txBody>
          <a:bodyPr/>
          <a:lstStyle/>
          <a:p>
            <a:endParaRPr lang="en-US"/>
          </a:p>
        </p:txBody>
      </p:sp>
      <p:sp>
        <p:nvSpPr>
          <p:cNvPr id="27" name="g 0,4"/>
          <p:cNvSpPr/>
          <p:nvPr/>
        </p:nvSpPr>
        <p:spPr>
          <a:xfrm>
            <a:off x="8933688" y="2240280"/>
            <a:ext cx="347472" cy="347472"/>
          </a:xfrm>
          <a:prstGeom prst="rect">
            <a:avLst/>
          </a:prstGeom>
          <a:solidFill>
            <a:srgbClr val="D36D6C"/>
          </a:solidFill>
          <a:ln w="12700">
            <a:solidFill>
              <a:srgbClr val="FFFFFF"/>
            </a:solidFill>
            <a:prstDash val="solid"/>
          </a:ln>
        </p:spPr>
        <p:txBody>
          <a:bodyPr/>
          <a:lstStyle/>
          <a:p>
            <a:endParaRPr lang="en-US"/>
          </a:p>
        </p:txBody>
      </p:sp>
      <p:sp>
        <p:nvSpPr>
          <p:cNvPr id="28" name="g 0,5"/>
          <p:cNvSpPr/>
          <p:nvPr/>
        </p:nvSpPr>
        <p:spPr>
          <a:xfrm>
            <a:off x="9281160" y="2240280"/>
            <a:ext cx="347472" cy="347472"/>
          </a:xfrm>
          <a:prstGeom prst="rect">
            <a:avLst/>
          </a:prstGeom>
          <a:solidFill>
            <a:srgbClr val="F0EFEC"/>
          </a:solidFill>
          <a:ln w="12700">
            <a:solidFill>
              <a:srgbClr val="FFFFFF"/>
            </a:solidFill>
            <a:prstDash val="solid"/>
          </a:ln>
        </p:spPr>
        <p:txBody>
          <a:bodyPr/>
          <a:lstStyle/>
          <a:p>
            <a:endParaRPr lang="en-US"/>
          </a:p>
        </p:txBody>
      </p:sp>
      <p:sp>
        <p:nvSpPr>
          <p:cNvPr id="29" name="g 0,6"/>
          <p:cNvSpPr/>
          <p:nvPr/>
        </p:nvSpPr>
        <p:spPr>
          <a:xfrm>
            <a:off x="9628632" y="2240280"/>
            <a:ext cx="347472" cy="347472"/>
          </a:xfrm>
          <a:prstGeom prst="rect">
            <a:avLst/>
          </a:prstGeom>
          <a:solidFill>
            <a:srgbClr val="7EA0C9"/>
          </a:solidFill>
          <a:ln w="12700">
            <a:solidFill>
              <a:srgbClr val="FFFFFF"/>
            </a:solidFill>
            <a:prstDash val="solid"/>
          </a:ln>
        </p:spPr>
        <p:txBody>
          <a:bodyPr/>
          <a:lstStyle/>
          <a:p>
            <a:endParaRPr lang="en-US"/>
          </a:p>
        </p:txBody>
      </p:sp>
      <p:sp>
        <p:nvSpPr>
          <p:cNvPr id="30" name="g 0,7"/>
          <p:cNvSpPr/>
          <p:nvPr/>
        </p:nvSpPr>
        <p:spPr>
          <a:xfrm>
            <a:off x="9976104" y="2240280"/>
            <a:ext cx="347472" cy="347472"/>
          </a:xfrm>
          <a:prstGeom prst="rect">
            <a:avLst/>
          </a:prstGeom>
          <a:solidFill>
            <a:srgbClr val="D05C5C"/>
          </a:solidFill>
          <a:ln w="12700">
            <a:solidFill>
              <a:srgbClr val="FFFFFF"/>
            </a:solidFill>
            <a:prstDash val="solid"/>
          </a:ln>
        </p:spPr>
        <p:txBody>
          <a:bodyPr/>
          <a:lstStyle/>
          <a:p>
            <a:endParaRPr lang="en-US"/>
          </a:p>
        </p:txBody>
      </p:sp>
      <p:sp>
        <p:nvSpPr>
          <p:cNvPr id="31" name="g 0,8"/>
          <p:cNvSpPr/>
          <p:nvPr/>
        </p:nvSpPr>
        <p:spPr>
          <a:xfrm>
            <a:off x="10323576" y="2240280"/>
            <a:ext cx="347472" cy="347472"/>
          </a:xfrm>
          <a:prstGeom prst="rect">
            <a:avLst/>
          </a:prstGeom>
          <a:solidFill>
            <a:srgbClr val="E5BEBC"/>
          </a:solidFill>
          <a:ln w="12700">
            <a:solidFill>
              <a:srgbClr val="FFFFFF"/>
            </a:solidFill>
            <a:prstDash val="solid"/>
          </a:ln>
        </p:spPr>
        <p:txBody>
          <a:bodyPr/>
          <a:lstStyle/>
          <a:p>
            <a:endParaRPr lang="en-US"/>
          </a:p>
        </p:txBody>
      </p:sp>
      <p:sp>
        <p:nvSpPr>
          <p:cNvPr id="32" name="g 0,9"/>
          <p:cNvSpPr/>
          <p:nvPr/>
        </p:nvSpPr>
        <p:spPr>
          <a:xfrm>
            <a:off x="10671048" y="2240280"/>
            <a:ext cx="347472" cy="347472"/>
          </a:xfrm>
          <a:prstGeom prst="rect">
            <a:avLst/>
          </a:prstGeom>
          <a:solidFill>
            <a:srgbClr val="4478B7"/>
          </a:solidFill>
          <a:ln w="12700">
            <a:solidFill>
              <a:srgbClr val="FFFFFF"/>
            </a:solidFill>
            <a:prstDash val="solid"/>
          </a:ln>
        </p:spPr>
        <p:txBody>
          <a:bodyPr/>
          <a:lstStyle/>
          <a:p>
            <a:endParaRPr lang="en-US"/>
          </a:p>
        </p:txBody>
      </p:sp>
      <p:sp>
        <p:nvSpPr>
          <p:cNvPr id="33" name="g 1,0"/>
          <p:cNvSpPr/>
          <p:nvPr/>
        </p:nvSpPr>
        <p:spPr>
          <a:xfrm>
            <a:off x="7543800" y="2587752"/>
            <a:ext cx="347472" cy="347472"/>
          </a:xfrm>
          <a:prstGeom prst="rect">
            <a:avLst/>
          </a:prstGeom>
          <a:solidFill>
            <a:srgbClr val="DFE3E7"/>
          </a:solidFill>
          <a:ln w="12700">
            <a:solidFill>
              <a:srgbClr val="FFFFFF"/>
            </a:solidFill>
            <a:prstDash val="solid"/>
          </a:ln>
        </p:spPr>
        <p:txBody>
          <a:bodyPr/>
          <a:lstStyle/>
          <a:p>
            <a:endParaRPr lang="en-US"/>
          </a:p>
        </p:txBody>
      </p:sp>
      <p:sp>
        <p:nvSpPr>
          <p:cNvPr id="34" name="g 1,1"/>
          <p:cNvSpPr/>
          <p:nvPr/>
        </p:nvSpPr>
        <p:spPr>
          <a:xfrm>
            <a:off x="7891272" y="2587752"/>
            <a:ext cx="347472" cy="347472"/>
          </a:xfrm>
          <a:prstGeom prst="rect">
            <a:avLst/>
          </a:prstGeom>
          <a:solidFill>
            <a:srgbClr val="9BB4D2"/>
          </a:solidFill>
          <a:ln w="12700">
            <a:solidFill>
              <a:srgbClr val="FFFFFF"/>
            </a:solidFill>
            <a:prstDash val="solid"/>
          </a:ln>
        </p:spPr>
        <p:txBody>
          <a:bodyPr/>
          <a:lstStyle/>
          <a:p>
            <a:endParaRPr lang="en-US"/>
          </a:p>
        </p:txBody>
      </p:sp>
      <p:sp>
        <p:nvSpPr>
          <p:cNvPr id="35" name="g 1,2"/>
          <p:cNvSpPr/>
          <p:nvPr/>
        </p:nvSpPr>
        <p:spPr>
          <a:xfrm>
            <a:off x="8238744" y="2587752"/>
            <a:ext cx="347472" cy="347472"/>
          </a:xfrm>
          <a:prstGeom prst="rect">
            <a:avLst/>
          </a:prstGeom>
          <a:solidFill>
            <a:srgbClr val="C6D2DF"/>
          </a:solidFill>
          <a:ln w="12700">
            <a:solidFill>
              <a:srgbClr val="FFFFFF"/>
            </a:solidFill>
            <a:prstDash val="solid"/>
          </a:ln>
        </p:spPr>
        <p:txBody>
          <a:bodyPr/>
          <a:lstStyle/>
          <a:p>
            <a:endParaRPr lang="en-US"/>
          </a:p>
        </p:txBody>
      </p:sp>
      <p:sp>
        <p:nvSpPr>
          <p:cNvPr id="36" name="g 1,3"/>
          <p:cNvSpPr/>
          <p:nvPr/>
        </p:nvSpPr>
        <p:spPr>
          <a:xfrm>
            <a:off x="8586216" y="2587752"/>
            <a:ext cx="347472" cy="347472"/>
          </a:xfrm>
          <a:prstGeom prst="rect">
            <a:avLst/>
          </a:prstGeom>
          <a:solidFill>
            <a:srgbClr val="EBD9D7"/>
          </a:solidFill>
          <a:ln w="12700">
            <a:solidFill>
              <a:srgbClr val="FFFFFF"/>
            </a:solidFill>
            <a:prstDash val="solid"/>
          </a:ln>
        </p:spPr>
        <p:txBody>
          <a:bodyPr/>
          <a:lstStyle/>
          <a:p>
            <a:endParaRPr lang="en-US"/>
          </a:p>
        </p:txBody>
      </p:sp>
      <p:sp>
        <p:nvSpPr>
          <p:cNvPr id="37" name="g 1,4"/>
          <p:cNvSpPr/>
          <p:nvPr/>
        </p:nvSpPr>
        <p:spPr>
          <a:xfrm>
            <a:off x="8933688" y="2587752"/>
            <a:ext cx="347472" cy="347472"/>
          </a:xfrm>
          <a:prstGeom prst="rect">
            <a:avLst/>
          </a:prstGeom>
          <a:solidFill>
            <a:srgbClr val="ACC0D7"/>
          </a:solidFill>
          <a:ln w="12700">
            <a:solidFill>
              <a:srgbClr val="FFFFFF"/>
            </a:solidFill>
            <a:prstDash val="solid"/>
          </a:ln>
        </p:spPr>
        <p:txBody>
          <a:bodyPr/>
          <a:lstStyle/>
          <a:p>
            <a:endParaRPr lang="en-US"/>
          </a:p>
        </p:txBody>
      </p:sp>
      <p:sp>
        <p:nvSpPr>
          <p:cNvPr id="38" name="g 1,5"/>
          <p:cNvSpPr/>
          <p:nvPr/>
        </p:nvSpPr>
        <p:spPr>
          <a:xfrm>
            <a:off x="9281160" y="2587752"/>
            <a:ext cx="347472" cy="347472"/>
          </a:xfrm>
          <a:prstGeom prst="rect">
            <a:avLst/>
          </a:prstGeom>
          <a:solidFill>
            <a:srgbClr val="F0EFEC"/>
          </a:solidFill>
          <a:ln w="12700">
            <a:solidFill>
              <a:srgbClr val="FFFFFF"/>
            </a:solidFill>
            <a:prstDash val="solid"/>
          </a:ln>
        </p:spPr>
        <p:txBody>
          <a:bodyPr/>
          <a:lstStyle/>
          <a:p>
            <a:endParaRPr lang="en-US"/>
          </a:p>
        </p:txBody>
      </p:sp>
      <p:sp>
        <p:nvSpPr>
          <p:cNvPr id="39" name="g 1,6"/>
          <p:cNvSpPr/>
          <p:nvPr/>
        </p:nvSpPr>
        <p:spPr>
          <a:xfrm>
            <a:off x="9628632" y="2587752"/>
            <a:ext cx="347472" cy="347472"/>
          </a:xfrm>
          <a:prstGeom prst="rect">
            <a:avLst/>
          </a:prstGeom>
          <a:solidFill>
            <a:srgbClr val="E6C4C1"/>
          </a:solidFill>
          <a:ln w="12700">
            <a:solidFill>
              <a:srgbClr val="FFFFFF"/>
            </a:solidFill>
            <a:prstDash val="solid"/>
          </a:ln>
        </p:spPr>
        <p:txBody>
          <a:bodyPr/>
          <a:lstStyle/>
          <a:p>
            <a:endParaRPr lang="en-US"/>
          </a:p>
        </p:txBody>
      </p:sp>
      <p:sp>
        <p:nvSpPr>
          <p:cNvPr id="40" name="g 1,7"/>
          <p:cNvSpPr/>
          <p:nvPr/>
        </p:nvSpPr>
        <p:spPr>
          <a:xfrm>
            <a:off x="9976104" y="2587752"/>
            <a:ext cx="347472" cy="347472"/>
          </a:xfrm>
          <a:prstGeom prst="rect">
            <a:avLst/>
          </a:prstGeom>
          <a:solidFill>
            <a:srgbClr val="A4BAD5"/>
          </a:solidFill>
          <a:ln w="12700">
            <a:solidFill>
              <a:srgbClr val="FFFFFF"/>
            </a:solidFill>
            <a:prstDash val="solid"/>
          </a:ln>
        </p:spPr>
        <p:txBody>
          <a:bodyPr/>
          <a:lstStyle/>
          <a:p>
            <a:endParaRPr lang="en-US"/>
          </a:p>
        </p:txBody>
      </p:sp>
      <p:sp>
        <p:nvSpPr>
          <p:cNvPr id="41" name="g 1,8"/>
          <p:cNvSpPr/>
          <p:nvPr/>
        </p:nvSpPr>
        <p:spPr>
          <a:xfrm>
            <a:off x="10323576" y="2587752"/>
            <a:ext cx="347472" cy="347472"/>
          </a:xfrm>
          <a:prstGeom prst="rect">
            <a:avLst/>
          </a:prstGeom>
          <a:solidFill>
            <a:srgbClr val="D7DDE4"/>
          </a:solidFill>
          <a:ln w="12700">
            <a:solidFill>
              <a:srgbClr val="FFFFFF"/>
            </a:solidFill>
            <a:prstDash val="solid"/>
          </a:ln>
        </p:spPr>
        <p:txBody>
          <a:bodyPr/>
          <a:lstStyle/>
          <a:p>
            <a:endParaRPr lang="en-US"/>
          </a:p>
        </p:txBody>
      </p:sp>
      <p:sp>
        <p:nvSpPr>
          <p:cNvPr id="42" name="g 1,9"/>
          <p:cNvSpPr/>
          <p:nvPr/>
        </p:nvSpPr>
        <p:spPr>
          <a:xfrm>
            <a:off x="10671048" y="2587752"/>
            <a:ext cx="347472" cy="347472"/>
          </a:xfrm>
          <a:prstGeom prst="rect">
            <a:avLst/>
          </a:prstGeom>
          <a:solidFill>
            <a:srgbClr val="E2AEAC"/>
          </a:solidFill>
          <a:ln w="12700">
            <a:solidFill>
              <a:srgbClr val="FFFFFF"/>
            </a:solidFill>
            <a:prstDash val="solid"/>
          </a:ln>
        </p:spPr>
        <p:txBody>
          <a:bodyPr/>
          <a:lstStyle/>
          <a:p>
            <a:endParaRPr lang="en-US"/>
          </a:p>
        </p:txBody>
      </p:sp>
      <p:sp>
        <p:nvSpPr>
          <p:cNvPr id="43" name="g 2,0"/>
          <p:cNvSpPr/>
          <p:nvPr/>
        </p:nvSpPr>
        <p:spPr>
          <a:xfrm>
            <a:off x="7543800" y="2935224"/>
            <a:ext cx="347472" cy="347472"/>
          </a:xfrm>
          <a:prstGeom prst="rect">
            <a:avLst/>
          </a:prstGeom>
          <a:solidFill>
            <a:srgbClr val="EEE8E5"/>
          </a:solidFill>
          <a:ln w="12700">
            <a:solidFill>
              <a:srgbClr val="FFFFFF"/>
            </a:solidFill>
            <a:prstDash val="solid"/>
          </a:ln>
        </p:spPr>
        <p:txBody>
          <a:bodyPr/>
          <a:lstStyle/>
          <a:p>
            <a:endParaRPr lang="en-US"/>
          </a:p>
        </p:txBody>
      </p:sp>
      <p:sp>
        <p:nvSpPr>
          <p:cNvPr id="44" name="g 2,1"/>
          <p:cNvSpPr/>
          <p:nvPr/>
        </p:nvSpPr>
        <p:spPr>
          <a:xfrm>
            <a:off x="7891272" y="2935224"/>
            <a:ext cx="347472" cy="347472"/>
          </a:xfrm>
          <a:prstGeom prst="rect">
            <a:avLst/>
          </a:prstGeom>
          <a:solidFill>
            <a:srgbClr val="E8CBC8"/>
          </a:solidFill>
          <a:ln w="12700">
            <a:solidFill>
              <a:srgbClr val="FFFFFF"/>
            </a:solidFill>
            <a:prstDash val="solid"/>
          </a:ln>
        </p:spPr>
        <p:txBody>
          <a:bodyPr/>
          <a:lstStyle/>
          <a:p>
            <a:endParaRPr lang="en-US"/>
          </a:p>
        </p:txBody>
      </p:sp>
      <p:sp>
        <p:nvSpPr>
          <p:cNvPr id="45" name="g 2,2"/>
          <p:cNvSpPr/>
          <p:nvPr/>
        </p:nvSpPr>
        <p:spPr>
          <a:xfrm>
            <a:off x="8238744" y="2935224"/>
            <a:ext cx="347472" cy="347472"/>
          </a:xfrm>
          <a:prstGeom prst="rect">
            <a:avLst/>
          </a:prstGeom>
          <a:solidFill>
            <a:srgbClr val="ECDDDA"/>
          </a:solidFill>
          <a:ln w="12700">
            <a:solidFill>
              <a:srgbClr val="FFFFFF"/>
            </a:solidFill>
            <a:prstDash val="solid"/>
          </a:ln>
        </p:spPr>
        <p:txBody>
          <a:bodyPr/>
          <a:lstStyle/>
          <a:p>
            <a:endParaRPr lang="en-US"/>
          </a:p>
        </p:txBody>
      </p:sp>
      <p:sp>
        <p:nvSpPr>
          <p:cNvPr id="46" name="g 2,3"/>
          <p:cNvSpPr/>
          <p:nvPr/>
        </p:nvSpPr>
        <p:spPr>
          <a:xfrm>
            <a:off x="8586216" y="2935224"/>
            <a:ext cx="347472" cy="347472"/>
          </a:xfrm>
          <a:prstGeom prst="rect">
            <a:avLst/>
          </a:prstGeom>
          <a:solidFill>
            <a:srgbClr val="E3E6E8"/>
          </a:solidFill>
          <a:ln w="12700">
            <a:solidFill>
              <a:srgbClr val="FFFFFF"/>
            </a:solidFill>
            <a:prstDash val="solid"/>
          </a:ln>
        </p:spPr>
        <p:txBody>
          <a:bodyPr/>
          <a:lstStyle/>
          <a:p>
            <a:endParaRPr lang="en-US"/>
          </a:p>
        </p:txBody>
      </p:sp>
      <p:sp>
        <p:nvSpPr>
          <p:cNvPr id="47" name="g 2,4"/>
          <p:cNvSpPr/>
          <p:nvPr/>
        </p:nvSpPr>
        <p:spPr>
          <a:xfrm>
            <a:off x="8933688" y="2935224"/>
            <a:ext cx="347472" cy="347472"/>
          </a:xfrm>
          <a:prstGeom prst="rect">
            <a:avLst/>
          </a:prstGeom>
          <a:solidFill>
            <a:srgbClr val="EAD2D0"/>
          </a:solidFill>
          <a:ln w="12700">
            <a:solidFill>
              <a:srgbClr val="FFFFFF"/>
            </a:solidFill>
            <a:prstDash val="solid"/>
          </a:ln>
        </p:spPr>
        <p:txBody>
          <a:bodyPr/>
          <a:lstStyle/>
          <a:p>
            <a:endParaRPr lang="en-US"/>
          </a:p>
        </p:txBody>
      </p:sp>
      <p:sp>
        <p:nvSpPr>
          <p:cNvPr id="48" name="g 2,5"/>
          <p:cNvSpPr/>
          <p:nvPr/>
        </p:nvSpPr>
        <p:spPr>
          <a:xfrm>
            <a:off x="9281160" y="2935224"/>
            <a:ext cx="347472" cy="347472"/>
          </a:xfrm>
          <a:prstGeom prst="rect">
            <a:avLst/>
          </a:prstGeom>
          <a:solidFill>
            <a:srgbClr val="F0EFEC"/>
          </a:solidFill>
          <a:ln w="12700">
            <a:solidFill>
              <a:srgbClr val="FFFFFF"/>
            </a:solidFill>
            <a:prstDash val="solid"/>
          </a:ln>
        </p:spPr>
        <p:txBody>
          <a:bodyPr/>
          <a:lstStyle/>
          <a:p>
            <a:endParaRPr lang="en-US"/>
          </a:p>
        </p:txBody>
      </p:sp>
      <p:sp>
        <p:nvSpPr>
          <p:cNvPr id="49" name="g 2,6"/>
          <p:cNvSpPr/>
          <p:nvPr/>
        </p:nvSpPr>
        <p:spPr>
          <a:xfrm>
            <a:off x="9628632" y="2935224"/>
            <a:ext cx="347472" cy="347472"/>
          </a:xfrm>
          <a:prstGeom prst="rect">
            <a:avLst/>
          </a:prstGeom>
          <a:solidFill>
            <a:srgbClr val="D7DDE4"/>
          </a:solidFill>
          <a:ln w="12700">
            <a:solidFill>
              <a:srgbClr val="FFFFFF"/>
            </a:solidFill>
            <a:prstDash val="solid"/>
          </a:ln>
        </p:spPr>
        <p:txBody>
          <a:bodyPr/>
          <a:lstStyle/>
          <a:p>
            <a:endParaRPr lang="en-US"/>
          </a:p>
        </p:txBody>
      </p:sp>
      <p:sp>
        <p:nvSpPr>
          <p:cNvPr id="50" name="g 2,7"/>
          <p:cNvSpPr/>
          <p:nvPr/>
        </p:nvSpPr>
        <p:spPr>
          <a:xfrm>
            <a:off x="9976104" y="2935224"/>
            <a:ext cx="347472" cy="347472"/>
          </a:xfrm>
          <a:prstGeom prst="rect">
            <a:avLst/>
          </a:prstGeom>
          <a:solidFill>
            <a:srgbClr val="E9CECC"/>
          </a:solidFill>
          <a:ln w="12700">
            <a:solidFill>
              <a:srgbClr val="FFFFFF"/>
            </a:solidFill>
            <a:prstDash val="solid"/>
          </a:ln>
        </p:spPr>
        <p:txBody>
          <a:bodyPr/>
          <a:lstStyle/>
          <a:p>
            <a:endParaRPr lang="en-US"/>
          </a:p>
        </p:txBody>
      </p:sp>
      <p:sp>
        <p:nvSpPr>
          <p:cNvPr id="51" name="g 2,8"/>
          <p:cNvSpPr/>
          <p:nvPr/>
        </p:nvSpPr>
        <p:spPr>
          <a:xfrm>
            <a:off x="10323576" y="2935224"/>
            <a:ext cx="347472" cy="347472"/>
          </a:xfrm>
          <a:prstGeom prst="rect">
            <a:avLst/>
          </a:prstGeom>
          <a:solidFill>
            <a:srgbClr val="EEE4E1"/>
          </a:solidFill>
          <a:ln w="12700">
            <a:solidFill>
              <a:srgbClr val="FFFFFF"/>
            </a:solidFill>
            <a:prstDash val="solid"/>
          </a:ln>
        </p:spPr>
        <p:txBody>
          <a:bodyPr/>
          <a:lstStyle/>
          <a:p>
            <a:endParaRPr lang="en-US"/>
          </a:p>
        </p:txBody>
      </p:sp>
      <p:sp>
        <p:nvSpPr>
          <p:cNvPr id="52" name="g 2,9"/>
          <p:cNvSpPr/>
          <p:nvPr/>
        </p:nvSpPr>
        <p:spPr>
          <a:xfrm>
            <a:off x="10671048" y="2935224"/>
            <a:ext cx="347472" cy="347472"/>
          </a:xfrm>
          <a:prstGeom prst="rect">
            <a:avLst/>
          </a:prstGeom>
          <a:solidFill>
            <a:srgbClr val="CAD5E0"/>
          </a:solidFill>
          <a:ln w="12700">
            <a:solidFill>
              <a:srgbClr val="FFFFFF"/>
            </a:solidFill>
            <a:prstDash val="solid"/>
          </a:ln>
        </p:spPr>
        <p:txBody>
          <a:bodyPr/>
          <a:lstStyle/>
          <a:p>
            <a:endParaRPr lang="en-US"/>
          </a:p>
        </p:txBody>
      </p:sp>
      <p:sp>
        <p:nvSpPr>
          <p:cNvPr id="53" name="g 3,0"/>
          <p:cNvSpPr/>
          <p:nvPr/>
        </p:nvSpPr>
        <p:spPr>
          <a:xfrm>
            <a:off x="7543800" y="3282696"/>
            <a:ext cx="347472" cy="347472"/>
          </a:xfrm>
          <a:prstGeom prst="rect">
            <a:avLst/>
          </a:prstGeom>
          <a:solidFill>
            <a:srgbClr val="C6D2DF"/>
          </a:solidFill>
          <a:ln w="12700">
            <a:solidFill>
              <a:srgbClr val="FFFFFF"/>
            </a:solidFill>
            <a:prstDash val="solid"/>
          </a:ln>
        </p:spPr>
        <p:txBody>
          <a:bodyPr/>
          <a:lstStyle/>
          <a:p>
            <a:endParaRPr lang="en-US"/>
          </a:p>
        </p:txBody>
      </p:sp>
      <p:sp>
        <p:nvSpPr>
          <p:cNvPr id="54" name="g 3,1"/>
          <p:cNvSpPr/>
          <p:nvPr/>
        </p:nvSpPr>
        <p:spPr>
          <a:xfrm>
            <a:off x="7891272" y="3282696"/>
            <a:ext cx="347472" cy="347472"/>
          </a:xfrm>
          <a:prstGeom prst="rect">
            <a:avLst/>
          </a:prstGeom>
          <a:solidFill>
            <a:srgbClr val="1C5CAB"/>
          </a:solidFill>
          <a:ln w="12700">
            <a:solidFill>
              <a:srgbClr val="FFFFFF"/>
            </a:solidFill>
            <a:prstDash val="solid"/>
          </a:ln>
        </p:spPr>
        <p:txBody>
          <a:bodyPr/>
          <a:lstStyle/>
          <a:p>
            <a:endParaRPr lang="en-US"/>
          </a:p>
        </p:txBody>
      </p:sp>
      <p:sp>
        <p:nvSpPr>
          <p:cNvPr id="55" name="g 3,2"/>
          <p:cNvSpPr/>
          <p:nvPr/>
        </p:nvSpPr>
        <p:spPr>
          <a:xfrm>
            <a:off x="8238744" y="3282696"/>
            <a:ext cx="347472" cy="347472"/>
          </a:xfrm>
          <a:prstGeom prst="rect">
            <a:avLst/>
          </a:prstGeom>
          <a:solidFill>
            <a:srgbClr val="86A6CC"/>
          </a:solidFill>
          <a:ln w="12700">
            <a:solidFill>
              <a:srgbClr val="FFFFFF"/>
            </a:solidFill>
            <a:prstDash val="solid"/>
          </a:ln>
        </p:spPr>
        <p:txBody>
          <a:bodyPr/>
          <a:lstStyle/>
          <a:p>
            <a:endParaRPr lang="en-US"/>
          </a:p>
        </p:txBody>
      </p:sp>
      <p:sp>
        <p:nvSpPr>
          <p:cNvPr id="56" name="g 3,3"/>
          <p:cNvSpPr/>
          <p:nvPr/>
        </p:nvSpPr>
        <p:spPr>
          <a:xfrm>
            <a:off x="8586216" y="3282696"/>
            <a:ext cx="347472" cy="347472"/>
          </a:xfrm>
          <a:prstGeom prst="rect">
            <a:avLst/>
          </a:prstGeom>
          <a:solidFill>
            <a:srgbClr val="E4B9B7"/>
          </a:solidFill>
          <a:ln w="12700">
            <a:solidFill>
              <a:srgbClr val="FFFFFF"/>
            </a:solidFill>
            <a:prstDash val="solid"/>
          </a:ln>
        </p:spPr>
        <p:txBody>
          <a:bodyPr/>
          <a:lstStyle/>
          <a:p>
            <a:endParaRPr lang="en-US"/>
          </a:p>
        </p:txBody>
      </p:sp>
      <p:sp>
        <p:nvSpPr>
          <p:cNvPr id="57" name="g 3,4"/>
          <p:cNvSpPr/>
          <p:nvPr/>
        </p:nvSpPr>
        <p:spPr>
          <a:xfrm>
            <a:off x="8933688" y="3282696"/>
            <a:ext cx="347472" cy="347472"/>
          </a:xfrm>
          <a:prstGeom prst="rect">
            <a:avLst/>
          </a:prstGeom>
          <a:solidFill>
            <a:srgbClr val="4679B8"/>
          </a:solidFill>
          <a:ln w="12700">
            <a:solidFill>
              <a:srgbClr val="FFFFFF"/>
            </a:solidFill>
            <a:prstDash val="solid"/>
          </a:ln>
        </p:spPr>
        <p:txBody>
          <a:bodyPr/>
          <a:lstStyle/>
          <a:p>
            <a:endParaRPr lang="en-US"/>
          </a:p>
        </p:txBody>
      </p:sp>
      <p:sp>
        <p:nvSpPr>
          <p:cNvPr id="58" name="g 3,5"/>
          <p:cNvSpPr/>
          <p:nvPr/>
        </p:nvSpPr>
        <p:spPr>
          <a:xfrm>
            <a:off x="9281160" y="3282696"/>
            <a:ext cx="347472" cy="347472"/>
          </a:xfrm>
          <a:prstGeom prst="rect">
            <a:avLst/>
          </a:prstGeom>
          <a:solidFill>
            <a:srgbClr val="F0EFEC"/>
          </a:solidFill>
          <a:ln w="12700">
            <a:solidFill>
              <a:srgbClr val="FFFFFF"/>
            </a:solidFill>
            <a:prstDash val="solid"/>
          </a:ln>
        </p:spPr>
        <p:txBody>
          <a:bodyPr/>
          <a:lstStyle/>
          <a:p>
            <a:endParaRPr lang="en-US"/>
          </a:p>
        </p:txBody>
      </p:sp>
      <p:sp>
        <p:nvSpPr>
          <p:cNvPr id="59" name="g 3,6"/>
          <p:cNvSpPr/>
          <p:nvPr/>
        </p:nvSpPr>
        <p:spPr>
          <a:xfrm>
            <a:off x="9628632" y="3282696"/>
            <a:ext cx="347472" cy="347472"/>
          </a:xfrm>
          <a:prstGeom prst="rect">
            <a:avLst/>
          </a:prstGeom>
          <a:solidFill>
            <a:srgbClr val="D88281"/>
          </a:solidFill>
          <a:ln w="12700">
            <a:solidFill>
              <a:srgbClr val="FFFFFF"/>
            </a:solidFill>
            <a:prstDash val="solid"/>
          </a:ln>
        </p:spPr>
        <p:txBody>
          <a:bodyPr/>
          <a:lstStyle/>
          <a:p>
            <a:endParaRPr lang="en-US"/>
          </a:p>
        </p:txBody>
      </p:sp>
      <p:sp>
        <p:nvSpPr>
          <p:cNvPr id="60" name="g 3,7"/>
          <p:cNvSpPr/>
          <p:nvPr/>
        </p:nvSpPr>
        <p:spPr>
          <a:xfrm>
            <a:off x="9976104" y="3282696"/>
            <a:ext cx="347472" cy="347472"/>
          </a:xfrm>
          <a:prstGeom prst="rect">
            <a:avLst/>
          </a:prstGeom>
          <a:solidFill>
            <a:srgbClr val="316BB2"/>
          </a:solidFill>
          <a:ln w="12700">
            <a:solidFill>
              <a:srgbClr val="FFFFFF"/>
            </a:solidFill>
            <a:prstDash val="solid"/>
          </a:ln>
        </p:spPr>
        <p:txBody>
          <a:bodyPr/>
          <a:lstStyle/>
          <a:p>
            <a:endParaRPr lang="en-US"/>
          </a:p>
        </p:txBody>
      </p:sp>
      <p:sp>
        <p:nvSpPr>
          <p:cNvPr id="61" name="g 3,8"/>
          <p:cNvSpPr/>
          <p:nvPr/>
        </p:nvSpPr>
        <p:spPr>
          <a:xfrm>
            <a:off x="10323576" y="3282696"/>
            <a:ext cx="347472" cy="347472"/>
          </a:xfrm>
          <a:prstGeom prst="rect">
            <a:avLst/>
          </a:prstGeom>
          <a:solidFill>
            <a:srgbClr val="B0C3D9"/>
          </a:solidFill>
          <a:ln w="12700">
            <a:solidFill>
              <a:srgbClr val="FFFFFF"/>
            </a:solidFill>
            <a:prstDash val="solid"/>
          </a:ln>
        </p:spPr>
        <p:txBody>
          <a:bodyPr/>
          <a:lstStyle/>
          <a:p>
            <a:endParaRPr lang="en-US"/>
          </a:p>
        </p:txBody>
      </p:sp>
      <p:sp>
        <p:nvSpPr>
          <p:cNvPr id="62" name="g 3,9"/>
          <p:cNvSpPr/>
          <p:nvPr/>
        </p:nvSpPr>
        <p:spPr>
          <a:xfrm>
            <a:off x="10671048" y="3282696"/>
            <a:ext cx="347472" cy="347472"/>
          </a:xfrm>
          <a:prstGeom prst="rect">
            <a:avLst/>
          </a:prstGeom>
          <a:solidFill>
            <a:srgbClr val="CC4C4C"/>
          </a:solidFill>
          <a:ln w="12700">
            <a:solidFill>
              <a:srgbClr val="FFFFFF"/>
            </a:solidFill>
            <a:prstDash val="solid"/>
          </a:ln>
        </p:spPr>
        <p:txBody>
          <a:bodyPr/>
          <a:lstStyle/>
          <a:p>
            <a:endParaRPr lang="en-US"/>
          </a:p>
        </p:txBody>
      </p:sp>
      <p:sp>
        <p:nvSpPr>
          <p:cNvPr id="63" name="g 4,0"/>
          <p:cNvSpPr/>
          <p:nvPr/>
        </p:nvSpPr>
        <p:spPr>
          <a:xfrm>
            <a:off x="7543800" y="3630168"/>
            <a:ext cx="347472" cy="347472"/>
          </a:xfrm>
          <a:prstGeom prst="rect">
            <a:avLst/>
          </a:prstGeom>
          <a:solidFill>
            <a:srgbClr val="EBD9D7"/>
          </a:solidFill>
          <a:ln w="12700">
            <a:solidFill>
              <a:srgbClr val="FFFFFF"/>
            </a:solidFill>
            <a:prstDash val="solid"/>
          </a:ln>
        </p:spPr>
        <p:txBody>
          <a:bodyPr/>
          <a:lstStyle/>
          <a:p>
            <a:endParaRPr lang="en-US"/>
          </a:p>
        </p:txBody>
      </p:sp>
      <p:sp>
        <p:nvSpPr>
          <p:cNvPr id="64" name="g 4,1"/>
          <p:cNvSpPr/>
          <p:nvPr/>
        </p:nvSpPr>
        <p:spPr>
          <a:xfrm>
            <a:off x="7891272" y="3630168"/>
            <a:ext cx="347472" cy="347472"/>
          </a:xfrm>
          <a:prstGeom prst="rect">
            <a:avLst/>
          </a:prstGeom>
          <a:solidFill>
            <a:srgbClr val="D88281"/>
          </a:solidFill>
          <a:ln w="12700">
            <a:solidFill>
              <a:srgbClr val="FFFFFF"/>
            </a:solidFill>
            <a:prstDash val="solid"/>
          </a:ln>
        </p:spPr>
        <p:txBody>
          <a:bodyPr/>
          <a:lstStyle/>
          <a:p>
            <a:endParaRPr lang="en-US"/>
          </a:p>
        </p:txBody>
      </p:sp>
      <p:sp>
        <p:nvSpPr>
          <p:cNvPr id="65" name="g 4,2"/>
          <p:cNvSpPr/>
          <p:nvPr/>
        </p:nvSpPr>
        <p:spPr>
          <a:xfrm>
            <a:off x="8238744" y="3630168"/>
            <a:ext cx="347472" cy="347472"/>
          </a:xfrm>
          <a:prstGeom prst="rect">
            <a:avLst/>
          </a:prstGeom>
          <a:solidFill>
            <a:srgbClr val="E4B9B7"/>
          </a:solidFill>
          <a:ln w="12700">
            <a:solidFill>
              <a:srgbClr val="FFFFFF"/>
            </a:solidFill>
            <a:prstDash val="solid"/>
          </a:ln>
        </p:spPr>
        <p:txBody>
          <a:bodyPr/>
          <a:lstStyle/>
          <a:p>
            <a:endParaRPr lang="en-US"/>
          </a:p>
        </p:txBody>
      </p:sp>
      <p:sp>
        <p:nvSpPr>
          <p:cNvPr id="66" name="g 4,3"/>
          <p:cNvSpPr/>
          <p:nvPr/>
        </p:nvSpPr>
        <p:spPr>
          <a:xfrm>
            <a:off x="8586216" y="3630168"/>
            <a:ext cx="347472" cy="347472"/>
          </a:xfrm>
          <a:prstGeom prst="rect">
            <a:avLst/>
          </a:prstGeom>
          <a:solidFill>
            <a:srgbClr val="CAD5E0"/>
          </a:solidFill>
          <a:ln w="12700">
            <a:solidFill>
              <a:srgbClr val="FFFFFF"/>
            </a:solidFill>
            <a:prstDash val="solid"/>
          </a:ln>
        </p:spPr>
        <p:txBody>
          <a:bodyPr/>
          <a:lstStyle/>
          <a:p>
            <a:endParaRPr lang="en-US"/>
          </a:p>
        </p:txBody>
      </p:sp>
      <p:sp>
        <p:nvSpPr>
          <p:cNvPr id="67" name="g 4,4"/>
          <p:cNvSpPr/>
          <p:nvPr/>
        </p:nvSpPr>
        <p:spPr>
          <a:xfrm>
            <a:off x="8933688" y="3630168"/>
            <a:ext cx="347472" cy="347472"/>
          </a:xfrm>
          <a:prstGeom prst="rect">
            <a:avLst/>
          </a:prstGeom>
          <a:solidFill>
            <a:srgbClr val="DD9897"/>
          </a:solidFill>
          <a:ln w="12700">
            <a:solidFill>
              <a:srgbClr val="FFFFFF"/>
            </a:solidFill>
            <a:prstDash val="solid"/>
          </a:ln>
        </p:spPr>
        <p:txBody>
          <a:bodyPr/>
          <a:lstStyle/>
          <a:p>
            <a:endParaRPr lang="en-US"/>
          </a:p>
        </p:txBody>
      </p:sp>
      <p:sp>
        <p:nvSpPr>
          <p:cNvPr id="68" name="g 4,5"/>
          <p:cNvSpPr/>
          <p:nvPr/>
        </p:nvSpPr>
        <p:spPr>
          <a:xfrm>
            <a:off x="9281160" y="3630168"/>
            <a:ext cx="347472" cy="347472"/>
          </a:xfrm>
          <a:prstGeom prst="rect">
            <a:avLst/>
          </a:prstGeom>
          <a:solidFill>
            <a:srgbClr val="F0EFEC"/>
          </a:solidFill>
          <a:ln w="12700">
            <a:solidFill>
              <a:srgbClr val="FFFFFF"/>
            </a:solidFill>
            <a:prstDash val="solid"/>
          </a:ln>
        </p:spPr>
        <p:txBody>
          <a:bodyPr/>
          <a:lstStyle/>
          <a:p>
            <a:endParaRPr lang="en-US"/>
          </a:p>
        </p:txBody>
      </p:sp>
      <p:sp>
        <p:nvSpPr>
          <p:cNvPr id="69" name="g 4,6"/>
          <p:cNvSpPr/>
          <p:nvPr/>
        </p:nvSpPr>
        <p:spPr>
          <a:xfrm>
            <a:off x="9628632" y="3630168"/>
            <a:ext cx="347472" cy="347472"/>
          </a:xfrm>
          <a:prstGeom prst="rect">
            <a:avLst/>
          </a:prstGeom>
          <a:solidFill>
            <a:srgbClr val="A4BAD5"/>
          </a:solidFill>
          <a:ln w="12700">
            <a:solidFill>
              <a:srgbClr val="FFFFFF"/>
            </a:solidFill>
            <a:prstDash val="solid"/>
          </a:ln>
        </p:spPr>
        <p:txBody>
          <a:bodyPr/>
          <a:lstStyle/>
          <a:p>
            <a:endParaRPr lang="en-US"/>
          </a:p>
        </p:txBody>
      </p:sp>
      <p:sp>
        <p:nvSpPr>
          <p:cNvPr id="70" name="g 4,7"/>
          <p:cNvSpPr/>
          <p:nvPr/>
        </p:nvSpPr>
        <p:spPr>
          <a:xfrm>
            <a:off x="9976104" y="3630168"/>
            <a:ext cx="347472" cy="347472"/>
          </a:xfrm>
          <a:prstGeom prst="rect">
            <a:avLst/>
          </a:prstGeom>
          <a:solidFill>
            <a:srgbClr val="DA8D8C"/>
          </a:solidFill>
          <a:ln w="12700">
            <a:solidFill>
              <a:srgbClr val="FFFFFF"/>
            </a:solidFill>
            <a:prstDash val="solid"/>
          </a:ln>
        </p:spPr>
        <p:txBody>
          <a:bodyPr/>
          <a:lstStyle/>
          <a:p>
            <a:endParaRPr lang="en-US"/>
          </a:p>
        </p:txBody>
      </p:sp>
      <p:sp>
        <p:nvSpPr>
          <p:cNvPr id="71" name="g 4,8"/>
          <p:cNvSpPr/>
          <p:nvPr/>
        </p:nvSpPr>
        <p:spPr>
          <a:xfrm>
            <a:off x="10323576" y="3630168"/>
            <a:ext cx="347472" cy="347472"/>
          </a:xfrm>
          <a:prstGeom prst="rect">
            <a:avLst/>
          </a:prstGeom>
          <a:solidFill>
            <a:srgbClr val="E9CECC"/>
          </a:solidFill>
          <a:ln w="12700">
            <a:solidFill>
              <a:srgbClr val="FFFFFF"/>
            </a:solidFill>
            <a:prstDash val="solid"/>
          </a:ln>
        </p:spPr>
        <p:txBody>
          <a:bodyPr/>
          <a:lstStyle/>
          <a:p>
            <a:endParaRPr lang="en-US"/>
          </a:p>
        </p:txBody>
      </p:sp>
      <p:sp>
        <p:nvSpPr>
          <p:cNvPr id="72" name="g 4,9"/>
          <p:cNvSpPr/>
          <p:nvPr/>
        </p:nvSpPr>
        <p:spPr>
          <a:xfrm>
            <a:off x="10671048" y="3630168"/>
            <a:ext cx="347472" cy="347472"/>
          </a:xfrm>
          <a:prstGeom prst="rect">
            <a:avLst/>
          </a:prstGeom>
          <a:solidFill>
            <a:srgbClr val="7EA0C9"/>
          </a:solidFill>
          <a:ln w="12700">
            <a:solidFill>
              <a:srgbClr val="FFFFFF"/>
            </a:solidFill>
            <a:prstDash val="solid"/>
          </a:ln>
        </p:spPr>
        <p:txBody>
          <a:bodyPr/>
          <a:lstStyle/>
          <a:p>
            <a:endParaRPr lang="en-US"/>
          </a:p>
        </p:txBody>
      </p:sp>
      <p:sp>
        <p:nvSpPr>
          <p:cNvPr id="73" name="g 5,0"/>
          <p:cNvSpPr/>
          <p:nvPr/>
        </p:nvSpPr>
        <p:spPr>
          <a:xfrm>
            <a:off x="7543800" y="3977640"/>
            <a:ext cx="347472" cy="347472"/>
          </a:xfrm>
          <a:prstGeom prst="rect">
            <a:avLst/>
          </a:prstGeom>
          <a:solidFill>
            <a:srgbClr val="EFEBE8"/>
          </a:solidFill>
          <a:ln w="12700">
            <a:solidFill>
              <a:srgbClr val="FFFFFF"/>
            </a:solidFill>
            <a:prstDash val="solid"/>
          </a:ln>
        </p:spPr>
        <p:txBody>
          <a:bodyPr/>
          <a:lstStyle/>
          <a:p>
            <a:endParaRPr lang="en-US"/>
          </a:p>
        </p:txBody>
      </p:sp>
      <p:sp>
        <p:nvSpPr>
          <p:cNvPr id="74" name="g 5,1"/>
          <p:cNvSpPr/>
          <p:nvPr/>
        </p:nvSpPr>
        <p:spPr>
          <a:xfrm>
            <a:off x="7891272" y="3977640"/>
            <a:ext cx="347472" cy="347472"/>
          </a:xfrm>
          <a:prstGeom prst="rect">
            <a:avLst/>
          </a:prstGeom>
          <a:solidFill>
            <a:srgbClr val="ECDDDA"/>
          </a:solidFill>
          <a:ln w="12700">
            <a:solidFill>
              <a:srgbClr val="FFFFFF"/>
            </a:solidFill>
            <a:prstDash val="solid"/>
          </a:ln>
        </p:spPr>
        <p:txBody>
          <a:bodyPr/>
          <a:lstStyle/>
          <a:p>
            <a:endParaRPr lang="en-US"/>
          </a:p>
        </p:txBody>
      </p:sp>
      <p:sp>
        <p:nvSpPr>
          <p:cNvPr id="75" name="g 5,2"/>
          <p:cNvSpPr/>
          <p:nvPr/>
        </p:nvSpPr>
        <p:spPr>
          <a:xfrm>
            <a:off x="8238744" y="3977640"/>
            <a:ext cx="347472" cy="347472"/>
          </a:xfrm>
          <a:prstGeom prst="rect">
            <a:avLst/>
          </a:prstGeom>
          <a:solidFill>
            <a:srgbClr val="EEE6E3"/>
          </a:solidFill>
          <a:ln w="12700">
            <a:solidFill>
              <a:srgbClr val="FFFFFF"/>
            </a:solidFill>
            <a:prstDash val="solid"/>
          </a:ln>
        </p:spPr>
        <p:txBody>
          <a:bodyPr/>
          <a:lstStyle/>
          <a:p>
            <a:endParaRPr lang="en-US"/>
          </a:p>
        </p:txBody>
      </p:sp>
      <p:sp>
        <p:nvSpPr>
          <p:cNvPr id="76" name="g 5,3"/>
          <p:cNvSpPr/>
          <p:nvPr/>
        </p:nvSpPr>
        <p:spPr>
          <a:xfrm>
            <a:off x="8586216" y="3977640"/>
            <a:ext cx="347472" cy="347472"/>
          </a:xfrm>
          <a:prstGeom prst="rect">
            <a:avLst/>
          </a:prstGeom>
          <a:solidFill>
            <a:srgbClr val="EAEBEA"/>
          </a:solidFill>
          <a:ln w="12700">
            <a:solidFill>
              <a:srgbClr val="FFFFFF"/>
            </a:solidFill>
            <a:prstDash val="solid"/>
          </a:ln>
        </p:spPr>
        <p:txBody>
          <a:bodyPr/>
          <a:lstStyle/>
          <a:p>
            <a:endParaRPr lang="en-US"/>
          </a:p>
        </p:txBody>
      </p:sp>
      <p:sp>
        <p:nvSpPr>
          <p:cNvPr id="77" name="g 5,4"/>
          <p:cNvSpPr/>
          <p:nvPr/>
        </p:nvSpPr>
        <p:spPr>
          <a:xfrm>
            <a:off x="8933688" y="3977640"/>
            <a:ext cx="347472" cy="347472"/>
          </a:xfrm>
          <a:prstGeom prst="rect">
            <a:avLst/>
          </a:prstGeom>
          <a:solidFill>
            <a:srgbClr val="EDE1DE"/>
          </a:solidFill>
          <a:ln w="12700">
            <a:solidFill>
              <a:srgbClr val="FFFFFF"/>
            </a:solidFill>
            <a:prstDash val="solid"/>
          </a:ln>
        </p:spPr>
        <p:txBody>
          <a:bodyPr/>
          <a:lstStyle/>
          <a:p>
            <a:endParaRPr lang="en-US"/>
          </a:p>
        </p:txBody>
      </p:sp>
      <p:sp>
        <p:nvSpPr>
          <p:cNvPr id="78" name="g 5,5"/>
          <p:cNvSpPr/>
          <p:nvPr/>
        </p:nvSpPr>
        <p:spPr>
          <a:xfrm>
            <a:off x="9281160" y="3977640"/>
            <a:ext cx="347472" cy="347472"/>
          </a:xfrm>
          <a:prstGeom prst="rect">
            <a:avLst/>
          </a:prstGeom>
          <a:solidFill>
            <a:srgbClr val="F0EFEC"/>
          </a:solidFill>
          <a:ln w="12700">
            <a:solidFill>
              <a:srgbClr val="FFFFFF"/>
            </a:solidFill>
            <a:prstDash val="solid"/>
          </a:ln>
        </p:spPr>
        <p:txBody>
          <a:bodyPr/>
          <a:lstStyle/>
          <a:p>
            <a:endParaRPr lang="en-US"/>
          </a:p>
        </p:txBody>
      </p:sp>
      <p:sp>
        <p:nvSpPr>
          <p:cNvPr id="79" name="g 5,6"/>
          <p:cNvSpPr/>
          <p:nvPr/>
        </p:nvSpPr>
        <p:spPr>
          <a:xfrm>
            <a:off x="9628632" y="3977640"/>
            <a:ext cx="347472" cy="347472"/>
          </a:xfrm>
          <a:prstGeom prst="rect">
            <a:avLst/>
          </a:prstGeom>
          <a:solidFill>
            <a:srgbClr val="E3E6E8"/>
          </a:solidFill>
          <a:ln w="12700">
            <a:solidFill>
              <a:srgbClr val="FFFFFF"/>
            </a:solidFill>
            <a:prstDash val="solid"/>
          </a:ln>
        </p:spPr>
        <p:txBody>
          <a:bodyPr/>
          <a:lstStyle/>
          <a:p>
            <a:endParaRPr lang="en-US"/>
          </a:p>
        </p:txBody>
      </p:sp>
      <p:sp>
        <p:nvSpPr>
          <p:cNvPr id="80" name="g 5,7"/>
          <p:cNvSpPr/>
          <p:nvPr/>
        </p:nvSpPr>
        <p:spPr>
          <a:xfrm>
            <a:off x="9976104" y="3977640"/>
            <a:ext cx="347472" cy="347472"/>
          </a:xfrm>
          <a:prstGeom prst="rect">
            <a:avLst/>
          </a:prstGeom>
          <a:solidFill>
            <a:srgbClr val="ECDFDC"/>
          </a:solidFill>
          <a:ln w="12700">
            <a:solidFill>
              <a:srgbClr val="FFFFFF"/>
            </a:solidFill>
            <a:prstDash val="solid"/>
          </a:ln>
        </p:spPr>
        <p:txBody>
          <a:bodyPr/>
          <a:lstStyle/>
          <a:p>
            <a:endParaRPr lang="en-US"/>
          </a:p>
        </p:txBody>
      </p:sp>
      <p:sp>
        <p:nvSpPr>
          <p:cNvPr id="81" name="g 5,8"/>
          <p:cNvSpPr/>
          <p:nvPr/>
        </p:nvSpPr>
        <p:spPr>
          <a:xfrm>
            <a:off x="10323576" y="3977640"/>
            <a:ext cx="347472" cy="347472"/>
          </a:xfrm>
          <a:prstGeom prst="rect">
            <a:avLst/>
          </a:prstGeom>
          <a:solidFill>
            <a:srgbClr val="EFEAE7"/>
          </a:solidFill>
          <a:ln w="12700">
            <a:solidFill>
              <a:srgbClr val="FFFFFF"/>
            </a:solidFill>
            <a:prstDash val="solid"/>
          </a:ln>
        </p:spPr>
        <p:txBody>
          <a:bodyPr/>
          <a:lstStyle/>
          <a:p>
            <a:endParaRPr lang="en-US"/>
          </a:p>
        </p:txBody>
      </p:sp>
      <p:sp>
        <p:nvSpPr>
          <p:cNvPr id="82" name="g 5,9"/>
          <p:cNvSpPr/>
          <p:nvPr/>
        </p:nvSpPr>
        <p:spPr>
          <a:xfrm>
            <a:off x="10671048" y="3977640"/>
            <a:ext cx="347472" cy="347472"/>
          </a:xfrm>
          <a:prstGeom prst="rect">
            <a:avLst/>
          </a:prstGeom>
          <a:solidFill>
            <a:srgbClr val="DDE2E6"/>
          </a:solidFill>
          <a:ln w="12700">
            <a:solidFill>
              <a:srgbClr val="FFFFFF"/>
            </a:solidFill>
            <a:prstDash val="solid"/>
          </a:ln>
        </p:spPr>
        <p:txBody>
          <a:bodyPr/>
          <a:lstStyle/>
          <a:p>
            <a:endParaRPr lang="en-US"/>
          </a:p>
        </p:txBody>
      </p:sp>
      <p:sp>
        <p:nvSpPr>
          <p:cNvPr id="83" name="g 6,0"/>
          <p:cNvSpPr/>
          <p:nvPr/>
        </p:nvSpPr>
        <p:spPr>
          <a:xfrm>
            <a:off x="7543800" y="4325112"/>
            <a:ext cx="347472" cy="347472"/>
          </a:xfrm>
          <a:prstGeom prst="rect">
            <a:avLst/>
          </a:prstGeom>
          <a:solidFill>
            <a:srgbClr val="D2DAE3"/>
          </a:solidFill>
          <a:ln w="12700">
            <a:solidFill>
              <a:srgbClr val="FFFFFF"/>
            </a:solidFill>
            <a:prstDash val="solid"/>
          </a:ln>
        </p:spPr>
        <p:txBody>
          <a:bodyPr/>
          <a:lstStyle/>
          <a:p>
            <a:endParaRPr lang="en-US"/>
          </a:p>
        </p:txBody>
      </p:sp>
      <p:sp>
        <p:nvSpPr>
          <p:cNvPr id="84" name="g 6,1"/>
          <p:cNvSpPr/>
          <p:nvPr/>
        </p:nvSpPr>
        <p:spPr>
          <a:xfrm>
            <a:off x="7891272" y="4325112"/>
            <a:ext cx="347472" cy="347472"/>
          </a:xfrm>
          <a:prstGeom prst="rect">
            <a:avLst/>
          </a:prstGeom>
          <a:solidFill>
            <a:srgbClr val="5C88BF"/>
          </a:solidFill>
          <a:ln w="12700">
            <a:solidFill>
              <a:srgbClr val="FFFFFF"/>
            </a:solidFill>
            <a:prstDash val="solid"/>
          </a:ln>
        </p:spPr>
        <p:txBody>
          <a:bodyPr/>
          <a:lstStyle/>
          <a:p>
            <a:endParaRPr lang="en-US"/>
          </a:p>
        </p:txBody>
      </p:sp>
      <p:sp>
        <p:nvSpPr>
          <p:cNvPr id="85" name="g 6,2"/>
          <p:cNvSpPr/>
          <p:nvPr/>
        </p:nvSpPr>
        <p:spPr>
          <a:xfrm>
            <a:off x="8238744" y="4325112"/>
            <a:ext cx="347472" cy="347472"/>
          </a:xfrm>
          <a:prstGeom prst="rect">
            <a:avLst/>
          </a:prstGeom>
          <a:solidFill>
            <a:srgbClr val="A6BCD5"/>
          </a:solidFill>
          <a:ln w="12700">
            <a:solidFill>
              <a:srgbClr val="FFFFFF"/>
            </a:solidFill>
            <a:prstDash val="solid"/>
          </a:ln>
        </p:spPr>
        <p:txBody>
          <a:bodyPr/>
          <a:lstStyle/>
          <a:p>
            <a:endParaRPr lang="en-US"/>
          </a:p>
        </p:txBody>
      </p:sp>
      <p:sp>
        <p:nvSpPr>
          <p:cNvPr id="86" name="g 6,3"/>
          <p:cNvSpPr/>
          <p:nvPr/>
        </p:nvSpPr>
        <p:spPr>
          <a:xfrm>
            <a:off x="8586216" y="4325112"/>
            <a:ext cx="347472" cy="347472"/>
          </a:xfrm>
          <a:prstGeom prst="rect">
            <a:avLst/>
          </a:prstGeom>
          <a:solidFill>
            <a:srgbClr val="E8C9C7"/>
          </a:solidFill>
          <a:ln w="12700">
            <a:solidFill>
              <a:srgbClr val="FFFFFF"/>
            </a:solidFill>
            <a:prstDash val="solid"/>
          </a:ln>
        </p:spPr>
        <p:txBody>
          <a:bodyPr/>
          <a:lstStyle/>
          <a:p>
            <a:endParaRPr lang="en-US"/>
          </a:p>
        </p:txBody>
      </p:sp>
      <p:sp>
        <p:nvSpPr>
          <p:cNvPr id="87" name="g 6,4"/>
          <p:cNvSpPr/>
          <p:nvPr/>
        </p:nvSpPr>
        <p:spPr>
          <a:xfrm>
            <a:off x="8933688" y="4325112"/>
            <a:ext cx="347472" cy="347472"/>
          </a:xfrm>
          <a:prstGeom prst="rect">
            <a:avLst/>
          </a:prstGeom>
          <a:solidFill>
            <a:srgbClr val="799DC8"/>
          </a:solidFill>
          <a:ln w="12700">
            <a:solidFill>
              <a:srgbClr val="FFFFFF"/>
            </a:solidFill>
            <a:prstDash val="solid"/>
          </a:ln>
        </p:spPr>
        <p:txBody>
          <a:bodyPr/>
          <a:lstStyle/>
          <a:p>
            <a:endParaRPr lang="en-US"/>
          </a:p>
        </p:txBody>
      </p:sp>
      <p:sp>
        <p:nvSpPr>
          <p:cNvPr id="88" name="g 6,5"/>
          <p:cNvSpPr/>
          <p:nvPr/>
        </p:nvSpPr>
        <p:spPr>
          <a:xfrm>
            <a:off x="9281160" y="4325112"/>
            <a:ext cx="347472" cy="347472"/>
          </a:xfrm>
          <a:prstGeom prst="rect">
            <a:avLst/>
          </a:prstGeom>
          <a:solidFill>
            <a:srgbClr val="F0EFEC"/>
          </a:solidFill>
          <a:ln w="12700">
            <a:solidFill>
              <a:srgbClr val="FFFFFF"/>
            </a:solidFill>
            <a:prstDash val="solid"/>
          </a:ln>
        </p:spPr>
        <p:txBody>
          <a:bodyPr/>
          <a:lstStyle/>
          <a:p>
            <a:endParaRPr lang="en-US"/>
          </a:p>
        </p:txBody>
      </p:sp>
      <p:sp>
        <p:nvSpPr>
          <p:cNvPr id="89" name="g 6,6"/>
          <p:cNvSpPr/>
          <p:nvPr/>
        </p:nvSpPr>
        <p:spPr>
          <a:xfrm>
            <a:off x="9628632" y="4325112"/>
            <a:ext cx="347472" cy="347472"/>
          </a:xfrm>
          <a:prstGeom prst="rect">
            <a:avLst/>
          </a:prstGeom>
          <a:solidFill>
            <a:srgbClr val="DFA3A1"/>
          </a:solidFill>
          <a:ln w="12700">
            <a:solidFill>
              <a:srgbClr val="FFFFFF"/>
            </a:solidFill>
            <a:prstDash val="solid"/>
          </a:ln>
        </p:spPr>
        <p:txBody>
          <a:bodyPr/>
          <a:lstStyle/>
          <a:p>
            <a:endParaRPr lang="en-US"/>
          </a:p>
        </p:txBody>
      </p:sp>
      <p:sp>
        <p:nvSpPr>
          <p:cNvPr id="90" name="g 6,7"/>
          <p:cNvSpPr/>
          <p:nvPr/>
        </p:nvSpPr>
        <p:spPr>
          <a:xfrm>
            <a:off x="9976104" y="4325112"/>
            <a:ext cx="347472" cy="347472"/>
          </a:xfrm>
          <a:prstGeom prst="rect">
            <a:avLst/>
          </a:prstGeom>
          <a:solidFill>
            <a:srgbClr val="6A92C3"/>
          </a:solidFill>
          <a:ln w="12700">
            <a:solidFill>
              <a:srgbClr val="FFFFFF"/>
            </a:solidFill>
            <a:prstDash val="solid"/>
          </a:ln>
        </p:spPr>
        <p:txBody>
          <a:bodyPr/>
          <a:lstStyle/>
          <a:p>
            <a:endParaRPr lang="en-US"/>
          </a:p>
        </p:txBody>
      </p:sp>
      <p:sp>
        <p:nvSpPr>
          <p:cNvPr id="91" name="g 6,8"/>
          <p:cNvSpPr/>
          <p:nvPr/>
        </p:nvSpPr>
        <p:spPr>
          <a:xfrm>
            <a:off x="10323576" y="4325112"/>
            <a:ext cx="347472" cy="347472"/>
          </a:xfrm>
          <a:prstGeom prst="rect">
            <a:avLst/>
          </a:prstGeom>
          <a:solidFill>
            <a:srgbClr val="C3D0DE"/>
          </a:solidFill>
          <a:ln w="12700">
            <a:solidFill>
              <a:srgbClr val="FFFFFF"/>
            </a:solidFill>
            <a:prstDash val="solid"/>
          </a:ln>
        </p:spPr>
        <p:txBody>
          <a:bodyPr/>
          <a:lstStyle/>
          <a:p>
            <a:endParaRPr lang="en-US"/>
          </a:p>
        </p:txBody>
      </p:sp>
      <p:sp>
        <p:nvSpPr>
          <p:cNvPr id="92" name="g 6,9"/>
          <p:cNvSpPr/>
          <p:nvPr/>
        </p:nvSpPr>
        <p:spPr>
          <a:xfrm>
            <a:off x="10671048" y="4325112"/>
            <a:ext cx="347472" cy="347472"/>
          </a:xfrm>
          <a:prstGeom prst="rect">
            <a:avLst/>
          </a:prstGeom>
          <a:solidFill>
            <a:srgbClr val="D77D7C"/>
          </a:solidFill>
          <a:ln w="12700">
            <a:solidFill>
              <a:srgbClr val="FFFFFF"/>
            </a:solidFill>
            <a:prstDash val="solid"/>
          </a:ln>
        </p:spPr>
        <p:txBody>
          <a:bodyPr/>
          <a:lstStyle/>
          <a:p>
            <a:endParaRPr lang="en-US"/>
          </a:p>
        </p:txBody>
      </p:sp>
      <p:sp>
        <p:nvSpPr>
          <p:cNvPr id="93" name="g 7,0"/>
          <p:cNvSpPr/>
          <p:nvPr/>
        </p:nvSpPr>
        <p:spPr>
          <a:xfrm>
            <a:off x="7543800" y="4672584"/>
            <a:ext cx="347472" cy="347472"/>
          </a:xfrm>
          <a:prstGeom prst="rect">
            <a:avLst/>
          </a:prstGeom>
          <a:solidFill>
            <a:srgbClr val="EDE1DE"/>
          </a:solidFill>
          <a:ln w="12700">
            <a:solidFill>
              <a:srgbClr val="FFFFFF"/>
            </a:solidFill>
            <a:prstDash val="solid"/>
          </a:ln>
        </p:spPr>
        <p:txBody>
          <a:bodyPr/>
          <a:lstStyle/>
          <a:p>
            <a:endParaRPr lang="en-US"/>
          </a:p>
        </p:txBody>
      </p:sp>
      <p:sp>
        <p:nvSpPr>
          <p:cNvPr id="94" name="g 7,1"/>
          <p:cNvSpPr/>
          <p:nvPr/>
        </p:nvSpPr>
        <p:spPr>
          <a:xfrm>
            <a:off x="7891272" y="4672584"/>
            <a:ext cx="347472" cy="347472"/>
          </a:xfrm>
          <a:prstGeom prst="rect">
            <a:avLst/>
          </a:prstGeom>
          <a:solidFill>
            <a:srgbClr val="E0A7A5"/>
          </a:solidFill>
          <a:ln w="12700">
            <a:solidFill>
              <a:srgbClr val="FFFFFF"/>
            </a:solidFill>
            <a:prstDash val="solid"/>
          </a:ln>
        </p:spPr>
        <p:txBody>
          <a:bodyPr/>
          <a:lstStyle/>
          <a:p>
            <a:endParaRPr lang="en-US"/>
          </a:p>
        </p:txBody>
      </p:sp>
      <p:sp>
        <p:nvSpPr>
          <p:cNvPr id="95" name="g 7,2"/>
          <p:cNvSpPr/>
          <p:nvPr/>
        </p:nvSpPr>
        <p:spPr>
          <a:xfrm>
            <a:off x="8238744" y="4672584"/>
            <a:ext cx="347472" cy="347472"/>
          </a:xfrm>
          <a:prstGeom prst="rect">
            <a:avLst/>
          </a:prstGeom>
          <a:solidFill>
            <a:srgbClr val="E8CBC8"/>
          </a:solidFill>
          <a:ln w="12700">
            <a:solidFill>
              <a:srgbClr val="FFFFFF"/>
            </a:solidFill>
            <a:prstDash val="solid"/>
          </a:ln>
        </p:spPr>
        <p:txBody>
          <a:bodyPr/>
          <a:lstStyle/>
          <a:p>
            <a:endParaRPr lang="en-US"/>
          </a:p>
        </p:txBody>
      </p:sp>
      <p:sp>
        <p:nvSpPr>
          <p:cNvPr id="96" name="g 7,3"/>
          <p:cNvSpPr/>
          <p:nvPr/>
        </p:nvSpPr>
        <p:spPr>
          <a:xfrm>
            <a:off x="8586216" y="4672584"/>
            <a:ext cx="347472" cy="347472"/>
          </a:xfrm>
          <a:prstGeom prst="rect">
            <a:avLst/>
          </a:prstGeom>
          <a:solidFill>
            <a:srgbClr val="D7DDE4"/>
          </a:solidFill>
          <a:ln w="12700">
            <a:solidFill>
              <a:srgbClr val="FFFFFF"/>
            </a:solidFill>
            <a:prstDash val="solid"/>
          </a:ln>
        </p:spPr>
        <p:txBody>
          <a:bodyPr/>
          <a:lstStyle/>
          <a:p>
            <a:endParaRPr lang="en-US"/>
          </a:p>
        </p:txBody>
      </p:sp>
      <p:sp>
        <p:nvSpPr>
          <p:cNvPr id="97" name="g 7,4"/>
          <p:cNvSpPr/>
          <p:nvPr/>
        </p:nvSpPr>
        <p:spPr>
          <a:xfrm>
            <a:off x="8933688" y="4672584"/>
            <a:ext cx="347472" cy="347472"/>
          </a:xfrm>
          <a:prstGeom prst="rect">
            <a:avLst/>
          </a:prstGeom>
          <a:solidFill>
            <a:srgbClr val="E3B5B3"/>
          </a:solidFill>
          <a:ln w="12700">
            <a:solidFill>
              <a:srgbClr val="FFFFFF"/>
            </a:solidFill>
            <a:prstDash val="solid"/>
          </a:ln>
        </p:spPr>
        <p:txBody>
          <a:bodyPr/>
          <a:lstStyle/>
          <a:p>
            <a:endParaRPr lang="en-US"/>
          </a:p>
        </p:txBody>
      </p:sp>
      <p:sp>
        <p:nvSpPr>
          <p:cNvPr id="98" name="g 7,5"/>
          <p:cNvSpPr/>
          <p:nvPr/>
        </p:nvSpPr>
        <p:spPr>
          <a:xfrm>
            <a:off x="9281160" y="4672584"/>
            <a:ext cx="347472" cy="347472"/>
          </a:xfrm>
          <a:prstGeom prst="rect">
            <a:avLst/>
          </a:prstGeom>
          <a:solidFill>
            <a:srgbClr val="F0EFEC"/>
          </a:solidFill>
          <a:ln w="12700">
            <a:solidFill>
              <a:srgbClr val="FFFFFF"/>
            </a:solidFill>
            <a:prstDash val="solid"/>
          </a:ln>
        </p:spPr>
        <p:txBody>
          <a:bodyPr/>
          <a:lstStyle/>
          <a:p>
            <a:endParaRPr lang="en-US"/>
          </a:p>
        </p:txBody>
      </p:sp>
      <p:sp>
        <p:nvSpPr>
          <p:cNvPr id="99" name="g 7,6"/>
          <p:cNvSpPr/>
          <p:nvPr/>
        </p:nvSpPr>
        <p:spPr>
          <a:xfrm>
            <a:off x="9628632" y="4672584"/>
            <a:ext cx="347472" cy="347472"/>
          </a:xfrm>
          <a:prstGeom prst="rect">
            <a:avLst/>
          </a:prstGeom>
          <a:solidFill>
            <a:srgbClr val="BDCCDC"/>
          </a:solidFill>
          <a:ln w="12700">
            <a:solidFill>
              <a:srgbClr val="FFFFFF"/>
            </a:solidFill>
            <a:prstDash val="solid"/>
          </a:ln>
        </p:spPr>
        <p:txBody>
          <a:bodyPr/>
          <a:lstStyle/>
          <a:p>
            <a:endParaRPr lang="en-US"/>
          </a:p>
        </p:txBody>
      </p:sp>
      <p:sp>
        <p:nvSpPr>
          <p:cNvPr id="100" name="g 7,7"/>
          <p:cNvSpPr/>
          <p:nvPr/>
        </p:nvSpPr>
        <p:spPr>
          <a:xfrm>
            <a:off x="9976104" y="4672584"/>
            <a:ext cx="347472" cy="347472"/>
          </a:xfrm>
          <a:prstGeom prst="rect">
            <a:avLst/>
          </a:prstGeom>
          <a:solidFill>
            <a:srgbClr val="E2AEAC"/>
          </a:solidFill>
          <a:ln w="12700">
            <a:solidFill>
              <a:srgbClr val="FFFFFF"/>
            </a:solidFill>
            <a:prstDash val="solid"/>
          </a:ln>
        </p:spPr>
        <p:txBody>
          <a:bodyPr/>
          <a:lstStyle/>
          <a:p>
            <a:endParaRPr lang="en-US"/>
          </a:p>
        </p:txBody>
      </p:sp>
      <p:sp>
        <p:nvSpPr>
          <p:cNvPr id="101" name="g 7,8"/>
          <p:cNvSpPr/>
          <p:nvPr/>
        </p:nvSpPr>
        <p:spPr>
          <a:xfrm>
            <a:off x="10323576" y="4672584"/>
            <a:ext cx="347472" cy="347472"/>
          </a:xfrm>
          <a:prstGeom prst="rect">
            <a:avLst/>
          </a:prstGeom>
          <a:solidFill>
            <a:srgbClr val="EBD9D7"/>
          </a:solidFill>
          <a:ln w="12700">
            <a:solidFill>
              <a:srgbClr val="FFFFFF"/>
            </a:solidFill>
            <a:prstDash val="solid"/>
          </a:ln>
        </p:spPr>
        <p:txBody>
          <a:bodyPr/>
          <a:lstStyle/>
          <a:p>
            <a:endParaRPr lang="en-US"/>
          </a:p>
        </p:txBody>
      </p:sp>
      <p:sp>
        <p:nvSpPr>
          <p:cNvPr id="102" name="g 7,9"/>
          <p:cNvSpPr/>
          <p:nvPr/>
        </p:nvSpPr>
        <p:spPr>
          <a:xfrm>
            <a:off x="10671048" y="4672584"/>
            <a:ext cx="347472" cy="347472"/>
          </a:xfrm>
          <a:prstGeom prst="rect">
            <a:avLst/>
          </a:prstGeom>
          <a:solidFill>
            <a:srgbClr val="A4BAD5"/>
          </a:solidFill>
          <a:ln w="12700">
            <a:solidFill>
              <a:srgbClr val="FFFFFF"/>
            </a:solidFill>
            <a:prstDash val="solid"/>
          </a:ln>
        </p:spPr>
        <p:txBody>
          <a:bodyPr/>
          <a:lstStyle/>
          <a:p>
            <a:endParaRPr lang="en-US"/>
          </a:p>
        </p:txBody>
      </p:sp>
      <p:sp>
        <p:nvSpPr>
          <p:cNvPr id="103" name="Text 101"/>
          <p:cNvSpPr txBox="1"/>
          <p:nvPr/>
        </p:nvSpPr>
        <p:spPr>
          <a:xfrm>
            <a:off x="7543800" y="1271016"/>
            <a:ext cx="2743200" cy="320040"/>
          </a:xfrm>
          <a:prstGeom prst="rect">
            <a:avLst/>
          </a:prstGeom>
          <a:noFill/>
          <a:ln/>
        </p:spPr>
        <p:txBody>
          <a:bodyPr wrap="square" lIns="0" tIns="0" rIns="0" bIns="0" rtlCol="0" anchor="t"/>
          <a:lstStyle/>
          <a:p>
            <a:pPr marL="0" indent="0">
              <a:buNone/>
            </a:pPr>
            <a:r>
              <a:rPr lang="en-US" sz="1400" b="1" dirty="0">
                <a:solidFill>
                  <a:schemeClr val="tx2"/>
                </a:solidFill>
              </a:rPr>
              <a:t>input xᵀ</a:t>
            </a:r>
            <a:endParaRPr lang="en-US" sz="1400" dirty="0"/>
          </a:p>
        </p:txBody>
      </p:sp>
      <p:sp>
        <p:nvSpPr>
          <p:cNvPr id="104" name="Text 102"/>
          <p:cNvSpPr txBox="1"/>
          <p:nvPr/>
        </p:nvSpPr>
        <p:spPr>
          <a:xfrm>
            <a:off x="6967728" y="5111496"/>
            <a:ext cx="347472" cy="320040"/>
          </a:xfrm>
          <a:prstGeom prst="rect">
            <a:avLst/>
          </a:prstGeom>
          <a:noFill/>
          <a:ln/>
        </p:spPr>
        <p:txBody>
          <a:bodyPr wrap="square" lIns="0" tIns="0" rIns="0" bIns="0" rtlCol="0" anchor="t"/>
          <a:lstStyle/>
          <a:p>
            <a:pPr marL="0" indent="0" algn="ctr">
              <a:buNone/>
            </a:pPr>
            <a:r>
              <a:rPr lang="en-US" sz="1600" b="1" dirty="0">
                <a:solidFill>
                  <a:schemeClr val="tx2"/>
                </a:solidFill>
                <a:latin typeface="Cambria" pitchFamily="34" charset="0"/>
                <a:ea typeface="Cambria" pitchFamily="34" charset="-122"/>
                <a:cs typeface="Cambria" pitchFamily="34" charset="-120"/>
              </a:rPr>
              <a:t>δ</a:t>
            </a:r>
            <a:endParaRPr lang="en-US" sz="1600" dirty="0"/>
          </a:p>
        </p:txBody>
      </p:sp>
      <p:sp>
        <p:nvSpPr>
          <p:cNvPr id="105" name="Text 103"/>
          <p:cNvSpPr txBox="1"/>
          <p:nvPr/>
        </p:nvSpPr>
        <p:spPr>
          <a:xfrm>
            <a:off x="7543800" y="5111496"/>
            <a:ext cx="3566160" cy="594360"/>
          </a:xfrm>
          <a:prstGeom prst="rect">
            <a:avLst/>
          </a:prstGeom>
          <a:noFill/>
          <a:ln/>
        </p:spPr>
        <p:txBody>
          <a:bodyPr wrap="square" lIns="0" tIns="0" rIns="0" bIns="0" rtlCol="0" anchor="t"/>
          <a:lstStyle/>
          <a:p>
            <a:pPr marL="0" indent="0">
              <a:buNone/>
            </a:pPr>
            <a:r>
              <a:rPr lang="en-US" sz="1300" dirty="0">
                <a:solidFill>
                  <a:schemeClr val="tx2"/>
                </a:solidFill>
              </a:rPr>
              <a:t>gradient δxᵀ: every row is a multiple of xᵀ, every column a multiple of δ</a:t>
            </a:r>
            <a:endParaRPr lang="en-US" sz="1300" dirty="0"/>
          </a:p>
        </p:txBody>
      </p:sp>
      <p:sp>
        <p:nvSpPr>
          <p:cNvPr id="106"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One SGD step on one example is a rank-1 edit</a:t>
            </a:r>
            <a:endParaRPr lang="en-US" sz="3200" dirty="0"/>
          </a:p>
        </p:txBody>
      </p:sp>
      <p:sp>
        <p:nvSpPr>
          <p:cNvPr id="3" name="Text 1"/>
          <p:cNvSpPr txBox="1"/>
          <p:nvPr/>
        </p:nvSpPr>
        <p:spPr>
          <a:xfrm>
            <a:off x="548640" y="1280160"/>
            <a:ext cx="11094415" cy="502920"/>
          </a:xfrm>
          <a:prstGeom prst="rect">
            <a:avLst/>
          </a:prstGeom>
          <a:noFill/>
          <a:ln/>
        </p:spPr>
        <p:txBody>
          <a:bodyPr wrap="square" lIns="0" tIns="0" rIns="0" bIns="0" rtlCol="0" anchor="t"/>
          <a:lstStyle/>
          <a:p>
            <a:pPr marL="0" indent="0" algn="ctr">
              <a:buNone/>
            </a:pPr>
            <a:r>
              <a:rPr lang="en-US" sz="2400" dirty="0">
                <a:solidFill>
                  <a:schemeClr val="tx1"/>
                </a:solidFill>
                <a:latin typeface="Cambria" pitchFamily="34" charset="0"/>
                <a:ea typeface="Cambria" pitchFamily="34" charset="-122"/>
                <a:cs typeface="Cambria" pitchFamily="34" charset="-120"/>
              </a:rPr>
              <a:t>W′ = I + (y − x) xᵀ / ‖x‖²      ⇒      W′x = y exactly</a:t>
            </a:r>
            <a:endParaRPr lang="en-US" sz="2400" dirty="0"/>
          </a:p>
        </p:txBody>
      </p:sp>
      <p:pic>
        <p:nvPicPr>
          <p:cNvPr id="4" name="01_rank1_edit.png" descr="/Users/charlie/Documents/Notre Dame/LPM/opt-intro/figures/01_rank1_edit.png"/>
          <p:cNvPicPr>
            <a:picLocks noChangeAspect="1"/>
          </p:cNvPicPr>
          <p:nvPr/>
        </p:nvPicPr>
        <p:blipFill>
          <a:blip r:embed="rId3"/>
          <a:stretch>
            <a:fillRect/>
          </a:stretch>
        </p:blipFill>
        <p:spPr>
          <a:xfrm>
            <a:off x="1386285" y="1874520"/>
            <a:ext cx="9419124" cy="3840480"/>
          </a:xfrm>
          <a:prstGeom prst="rect">
            <a:avLst/>
          </a:prstGeom>
        </p:spPr>
      </p:pic>
      <p:sp>
        <p:nvSpPr>
          <p:cNvPr id="5" name="Text 2"/>
          <p:cNvSpPr txBox="1"/>
          <p:nvPr/>
        </p:nvSpPr>
        <p:spPr>
          <a:xfrm>
            <a:off x="548640" y="5806440"/>
            <a:ext cx="11094415" cy="502920"/>
          </a:xfrm>
          <a:prstGeom prst="rect">
            <a:avLst/>
          </a:prstGeom>
          <a:noFill/>
          <a:ln/>
        </p:spPr>
        <p:txBody>
          <a:bodyPr wrap="square" lIns="0" tIns="0" rIns="0" bIns="0" rtlCol="0" anchor="t"/>
          <a:lstStyle/>
          <a:p>
            <a:pPr marL="0" indent="0" algn="ctr">
              <a:buNone/>
            </a:pPr>
            <a:r>
              <a:rPr lang="en-US" sz="1500" dirty="0">
                <a:solidFill>
                  <a:schemeClr val="tx2"/>
                </a:solidFill>
              </a:rPr>
              <a:t>Every other input picks up a ghost of (y − x), in proportion to its overlap with x. This is how training examples interfere with each other.</a:t>
            </a:r>
            <a:endParaRPr lang="en-US" sz="15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Batch gradients: rank B, but ~2 directions matter</a:t>
            </a:r>
            <a:endParaRPr lang="en-US" sz="3200" dirty="0"/>
          </a:p>
        </p:txBody>
      </p:sp>
      <p:pic>
        <p:nvPicPr>
          <p:cNvPr id="3" name="01_grad_spectrum.png" descr="/Users/charlie/Documents/Notre Dame/LPM/opt-intro/figures/01_grad_spectrum.png"/>
          <p:cNvPicPr>
            <a:picLocks noChangeAspect="1"/>
          </p:cNvPicPr>
          <p:nvPr/>
        </p:nvPicPr>
        <p:blipFill>
          <a:blip r:embed="rId3"/>
          <a:stretch>
            <a:fillRect/>
          </a:stretch>
        </p:blipFill>
        <p:spPr>
          <a:xfrm>
            <a:off x="548640" y="1540744"/>
            <a:ext cx="7040880" cy="4462312"/>
          </a:xfrm>
          <a:prstGeom prst="rect">
            <a:avLst/>
          </a:prstGeom>
        </p:spPr>
      </p:pic>
      <p:sp>
        <p:nvSpPr>
          <p:cNvPr id="4" name="Text 1"/>
          <p:cNvSpPr txBox="1"/>
          <p:nvPr/>
        </p:nvSpPr>
        <p:spPr>
          <a:xfrm>
            <a:off x="8092440" y="1600200"/>
            <a:ext cx="3566160" cy="685800"/>
          </a:xfrm>
          <a:prstGeom prst="rect">
            <a:avLst/>
          </a:prstGeom>
          <a:noFill/>
          <a:ln/>
        </p:spPr>
        <p:txBody>
          <a:bodyPr wrap="square" lIns="0" tIns="0" rIns="0" bIns="0" rtlCol="0" anchor="t"/>
          <a:lstStyle/>
          <a:p>
            <a:pPr marL="0" indent="0">
              <a:buNone/>
            </a:pPr>
            <a:r>
              <a:rPr lang="en-US" sz="4000" b="1" dirty="0">
                <a:solidFill>
                  <a:schemeClr val="tx1"/>
                </a:solidFill>
              </a:rPr>
              <a:t>rank = B</a:t>
            </a:r>
            <a:endParaRPr lang="en-US" sz="4000" dirty="0"/>
          </a:p>
        </p:txBody>
      </p:sp>
      <p:sp>
        <p:nvSpPr>
          <p:cNvPr id="5" name="Text 2"/>
          <p:cNvSpPr txBox="1"/>
          <p:nvPr/>
        </p:nvSpPr>
        <p:spPr>
          <a:xfrm>
            <a:off x="8092440" y="2313432"/>
            <a:ext cx="3566160" cy="640080"/>
          </a:xfrm>
          <a:prstGeom prst="rect">
            <a:avLst/>
          </a:prstGeom>
          <a:noFill/>
          <a:ln/>
        </p:spPr>
        <p:txBody>
          <a:bodyPr wrap="square" lIns="0" tIns="0" rIns="0" bIns="0" rtlCol="0" anchor="t"/>
          <a:lstStyle/>
          <a:p>
            <a:pPr marL="0" indent="0">
              <a:buNone/>
            </a:pPr>
            <a:r>
              <a:rPr lang="en-US" sz="1400" dirty="0">
                <a:solidFill>
                  <a:schemeClr val="tx2"/>
                </a:solidFill>
              </a:rPr>
              <a:t>up to 64 nonzero singular values for a batch of 64</a:t>
            </a:r>
            <a:endParaRPr lang="en-US" sz="1400" dirty="0"/>
          </a:p>
        </p:txBody>
      </p:sp>
      <p:sp>
        <p:nvSpPr>
          <p:cNvPr id="6" name="Text 3"/>
          <p:cNvSpPr txBox="1"/>
          <p:nvPr/>
        </p:nvSpPr>
        <p:spPr>
          <a:xfrm>
            <a:off x="8092440" y="3063240"/>
            <a:ext cx="3566160" cy="685800"/>
          </a:xfrm>
          <a:prstGeom prst="rect">
            <a:avLst/>
          </a:prstGeom>
          <a:noFill/>
          <a:ln/>
        </p:spPr>
        <p:txBody>
          <a:bodyPr wrap="square" lIns="0" tIns="0" rIns="0" bIns="0" rtlCol="0" anchor="t"/>
          <a:lstStyle/>
          <a:p>
            <a:pPr marL="0" indent="0">
              <a:buNone/>
            </a:pPr>
            <a:r>
              <a:rPr lang="en-US" sz="4000" b="1" dirty="0">
                <a:solidFill>
                  <a:schemeClr val="tx1"/>
                </a:solidFill>
              </a:rPr>
              <a:t>stable rank ≈ 2</a:t>
            </a:r>
            <a:endParaRPr lang="en-US" sz="4000" dirty="0"/>
          </a:p>
        </p:txBody>
      </p:sp>
      <p:sp>
        <p:nvSpPr>
          <p:cNvPr id="7" name="Text 4"/>
          <p:cNvSpPr txBox="1"/>
          <p:nvPr/>
        </p:nvSpPr>
        <p:spPr>
          <a:xfrm>
            <a:off x="8092440" y="3776472"/>
            <a:ext cx="3566160" cy="640080"/>
          </a:xfrm>
          <a:prstGeom prst="rect">
            <a:avLst/>
          </a:prstGeom>
          <a:noFill/>
          <a:ln/>
        </p:spPr>
        <p:txBody>
          <a:bodyPr wrap="square" lIns="0" tIns="0" rIns="0" bIns="0" rtlCol="0" anchor="t"/>
          <a:lstStyle/>
          <a:p>
            <a:pPr marL="0" indent="0">
              <a:buNone/>
            </a:pPr>
            <a:r>
              <a:rPr lang="en-US" sz="1400" dirty="0">
                <a:solidFill>
                  <a:schemeClr val="tx2"/>
                </a:solidFill>
              </a:rPr>
              <a:t>squared Frobenius ÷ squared spectral norm: the energy sits in about two directions</a:t>
            </a:r>
            <a:endParaRPr lang="en-US" sz="1400" dirty="0"/>
          </a:p>
        </p:txBody>
      </p:sp>
      <p:sp>
        <p:nvSpPr>
          <p:cNvPr id="8" name="Text 5"/>
          <p:cNvSpPr txBox="1"/>
          <p:nvPr/>
        </p:nvSpPr>
        <p:spPr>
          <a:xfrm>
            <a:off x="8092440" y="4572000"/>
            <a:ext cx="3566160" cy="1097280"/>
          </a:xfrm>
          <a:prstGeom prst="rect">
            <a:avLst/>
          </a:prstGeom>
          <a:noFill/>
          <a:ln/>
        </p:spPr>
        <p:txBody>
          <a:bodyPr wrap="square" lIns="0" tIns="0" rIns="0" bIns="0" rtlCol="0" anchor="t"/>
          <a:lstStyle/>
          <a:p>
            <a:pPr marL="0" indent="0">
              <a:buNone/>
            </a:pPr>
            <a:r>
              <a:rPr lang="en-US" sz="1600" b="1" dirty="0">
                <a:solidFill>
                  <a:schemeClr val="tx1"/>
                </a:solidFill>
              </a:rPr>
              <a:t>Plain SGD barely updates most of the matrix. Part 2: optimizers that spread the update out.</a:t>
            </a:r>
            <a:endParaRPr lang="en-US" sz="16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731520" y="822960"/>
            <a:ext cx="2743200" cy="1371600"/>
          </a:xfrm>
          <a:prstGeom prst="rect">
            <a:avLst/>
          </a:prstGeom>
          <a:noFill/>
          <a:ln/>
        </p:spPr>
        <p:txBody>
          <a:bodyPr wrap="square" lIns="0" tIns="0" rIns="0" bIns="0" rtlCol="0" anchor="b"/>
          <a:lstStyle/>
          <a:p>
            <a:pPr marL="0" indent="0">
              <a:buNone/>
            </a:pPr>
            <a:r>
              <a:rPr lang="en-US" sz="9600" b="1" dirty="0">
                <a:solidFill>
                  <a:srgbClr val="F2B134"/>
                </a:solidFill>
              </a:rPr>
              <a:t>2</a:t>
            </a:r>
            <a:endParaRPr lang="en-US" sz="9600" dirty="0"/>
          </a:p>
        </p:txBody>
      </p:sp>
      <p:sp>
        <p:nvSpPr>
          <p:cNvPr id="3" name="Text 0"/>
          <p:cNvSpPr>
            <a:spLocks noGrp="1"/>
          </p:cNvSpPr>
          <p:nvPr>
            <p:ph type="title" idx="101" hasCustomPrompt="1"/>
          </p:nvPr>
        </p:nvSpPr>
        <p:spPr>
          <a:xfrm>
            <a:off x="731520" y="2331720"/>
            <a:ext cx="10698480" cy="1005840"/>
          </a:xfrm>
          <a:prstGeom prst="rect">
            <a:avLst/>
          </a:prstGeom>
          <a:noFill/>
          <a:ln/>
        </p:spPr>
        <p:txBody>
          <a:bodyPr wrap="square" lIns="0" tIns="0" rIns="0" bIns="0" rtlCol="0" anchor="t"/>
          <a:lstStyle/>
          <a:p>
            <a:pPr marL="0" indent="0" algn="l">
              <a:buNone/>
            </a:pPr>
            <a:r>
              <a:rPr lang="en-US" sz="4400" b="1" dirty="0">
                <a:solidFill>
                  <a:schemeClr val="bg1"/>
                </a:solidFill>
              </a:rPr>
              <a:t>What does it do with the gradient?</a:t>
            </a:r>
            <a:endParaRPr lang="en-US" sz="4400" dirty="0"/>
          </a:p>
        </p:txBody>
      </p:sp>
      <p:sp>
        <p:nvSpPr>
          <p:cNvPr id="4" name="Text 0"/>
          <p:cNvSpPr>
            <a:spLocks noGrp="1"/>
          </p:cNvSpPr>
          <p:nvPr>
            <p:ph type="body" idx="102" hasCustomPrompt="1"/>
          </p:nvPr>
        </p:nvSpPr>
        <p:spPr>
          <a:xfrm>
            <a:off x="731520" y="3429000"/>
            <a:ext cx="9875520" cy="1097280"/>
          </a:xfrm>
          <a:prstGeom prst="rect">
            <a:avLst/>
          </a:prstGeom>
          <a:noFill/>
          <a:ln/>
        </p:spPr>
        <p:txBody>
          <a:bodyPr wrap="square" lIns="0" tIns="0" rIns="0" bIns="0" rtlCol="0" anchor="t"/>
          <a:lstStyle/>
          <a:p>
            <a:pPr marL="0" indent="0">
              <a:buNone/>
            </a:pPr>
            <a:r>
              <a:rPr lang="en-US" sz="2200" dirty="0">
                <a:solidFill>
                  <a:schemeClr val="bg2"/>
                </a:solidFill>
              </a:rPr>
              <a:t>Every optimizer is a choice of preconditioner P and step size η.</a:t>
            </a:r>
            <a:endParaRPr lang="en-US" sz="2200" dirty="0"/>
          </a:p>
        </p:txBody>
      </p:sp>
      <p:sp>
        <p:nvSpPr>
          <p:cNvPr id="5" name="marker 1"/>
          <p:cNvSpPr txBox="1"/>
          <p:nvPr/>
        </p:nvSpPr>
        <p:spPr>
          <a:xfrm>
            <a:off x="731520" y="5349240"/>
            <a:ext cx="457200" cy="457200"/>
          </a:xfrm>
          <a:prstGeom prst="ellipse">
            <a:avLst/>
          </a:prstGeom>
          <a:solidFill>
            <a:schemeClr val="tx1"/>
          </a:solidFill>
          <a:ln w="15875">
            <a:solidFill>
              <a:schemeClr val="bg2"/>
            </a:solidFill>
          </a:ln>
        </p:spPr>
        <p:txBody>
          <a:bodyPr wrap="square" lIns="0" tIns="0" rIns="0" bIns="0" rtlCol="0" anchor="ctr"/>
          <a:lstStyle/>
          <a:p>
            <a:pPr marL="0" indent="0" algn="ctr">
              <a:buNone/>
            </a:pPr>
            <a:r>
              <a:rPr lang="en-US" sz="1600" b="1" dirty="0">
                <a:solidFill>
                  <a:schemeClr val="bg2"/>
                </a:solidFill>
              </a:rPr>
              <a:t>1</a:t>
            </a:r>
            <a:endParaRPr lang="en-US" sz="1600" dirty="0"/>
          </a:p>
        </p:txBody>
      </p:sp>
      <p:sp>
        <p:nvSpPr>
          <p:cNvPr id="6" name="Text 4"/>
          <p:cNvSpPr txBox="1"/>
          <p:nvPr/>
        </p:nvSpPr>
        <p:spPr>
          <a:xfrm>
            <a:off x="1325880" y="5349240"/>
            <a:ext cx="2011680" cy="457200"/>
          </a:xfrm>
          <a:prstGeom prst="rect">
            <a:avLst/>
          </a:prstGeom>
          <a:noFill/>
          <a:ln/>
        </p:spPr>
        <p:txBody>
          <a:bodyPr wrap="square" lIns="0" tIns="0" rIns="0" bIns="0" rtlCol="0" anchor="ctr"/>
          <a:lstStyle/>
          <a:p>
            <a:pPr marL="0" indent="0">
              <a:buNone/>
            </a:pPr>
            <a:r>
              <a:rPr lang="en-US" sz="1600" dirty="0">
                <a:solidFill>
                  <a:schemeClr val="bg2"/>
                </a:solidFill>
              </a:rPr>
              <a:t>The gradient</a:t>
            </a:r>
            <a:endParaRPr lang="en-US" sz="1600" dirty="0"/>
          </a:p>
        </p:txBody>
      </p:sp>
      <p:sp>
        <p:nvSpPr>
          <p:cNvPr id="7" name="marker 2"/>
          <p:cNvSpPr txBox="1"/>
          <p:nvPr/>
        </p:nvSpPr>
        <p:spPr>
          <a:xfrm>
            <a:off x="3520440" y="5349240"/>
            <a:ext cx="457200" cy="457200"/>
          </a:xfrm>
          <a:prstGeom prst="ellipse">
            <a:avLst/>
          </a:prstGeom>
          <a:solidFill>
            <a:srgbClr val="F2B134"/>
          </a:solidFill>
          <a:ln/>
        </p:spPr>
        <p:txBody>
          <a:bodyPr wrap="square" lIns="0" tIns="0" rIns="0" bIns="0" rtlCol="0" anchor="ctr"/>
          <a:lstStyle/>
          <a:p>
            <a:pPr marL="0" indent="0" algn="ctr">
              <a:buNone/>
            </a:pPr>
            <a:r>
              <a:rPr lang="en-US" sz="1600" b="1" dirty="0">
                <a:solidFill>
                  <a:schemeClr val="tx1"/>
                </a:solidFill>
              </a:rPr>
              <a:t>2</a:t>
            </a:r>
            <a:endParaRPr lang="en-US" sz="1600" dirty="0"/>
          </a:p>
        </p:txBody>
      </p:sp>
      <p:sp>
        <p:nvSpPr>
          <p:cNvPr id="8" name="Text 6"/>
          <p:cNvSpPr txBox="1"/>
          <p:nvPr/>
        </p:nvSpPr>
        <p:spPr>
          <a:xfrm>
            <a:off x="4114800" y="5349240"/>
            <a:ext cx="2011680" cy="457200"/>
          </a:xfrm>
          <a:prstGeom prst="rect">
            <a:avLst/>
          </a:prstGeom>
          <a:noFill/>
          <a:ln/>
        </p:spPr>
        <p:txBody>
          <a:bodyPr wrap="square" lIns="0" tIns="0" rIns="0" bIns="0" rtlCol="0" anchor="ctr"/>
          <a:lstStyle/>
          <a:p>
            <a:pPr marL="0" indent="0">
              <a:buNone/>
            </a:pPr>
            <a:r>
              <a:rPr lang="en-US" sz="1600" b="1" dirty="0">
                <a:solidFill>
                  <a:schemeClr val="bg2"/>
                </a:solidFill>
              </a:rPr>
              <a:t>The update</a:t>
            </a:r>
            <a:endParaRPr lang="en-US" sz="1600" dirty="0"/>
          </a:p>
        </p:txBody>
      </p:sp>
      <p:sp>
        <p:nvSpPr>
          <p:cNvPr id="9" name="marker 3"/>
          <p:cNvSpPr txBox="1"/>
          <p:nvPr/>
        </p:nvSpPr>
        <p:spPr>
          <a:xfrm>
            <a:off x="6309360" y="5349240"/>
            <a:ext cx="457200" cy="457200"/>
          </a:xfrm>
          <a:prstGeom prst="ellipse">
            <a:avLst/>
          </a:prstGeom>
          <a:solidFill>
            <a:schemeClr val="tx1"/>
          </a:solidFill>
          <a:ln w="15875">
            <a:solidFill>
              <a:schemeClr val="bg2"/>
            </a:solidFill>
          </a:ln>
        </p:spPr>
        <p:txBody>
          <a:bodyPr wrap="square" lIns="0" tIns="0" rIns="0" bIns="0" rtlCol="0" anchor="ctr"/>
          <a:lstStyle/>
          <a:p>
            <a:pPr marL="0" indent="0" algn="ctr">
              <a:buNone/>
            </a:pPr>
            <a:r>
              <a:rPr lang="en-US" sz="1600" b="1" dirty="0">
                <a:solidFill>
                  <a:schemeClr val="bg2"/>
                </a:solidFill>
              </a:rPr>
              <a:t>3</a:t>
            </a:r>
            <a:endParaRPr lang="en-US" sz="1600" dirty="0"/>
          </a:p>
        </p:txBody>
      </p:sp>
      <p:sp>
        <p:nvSpPr>
          <p:cNvPr id="10" name="Text 8"/>
          <p:cNvSpPr txBox="1"/>
          <p:nvPr/>
        </p:nvSpPr>
        <p:spPr>
          <a:xfrm>
            <a:off x="6903720" y="5349240"/>
            <a:ext cx="2011680" cy="457200"/>
          </a:xfrm>
          <a:prstGeom prst="rect">
            <a:avLst/>
          </a:prstGeom>
          <a:noFill/>
          <a:ln/>
        </p:spPr>
        <p:txBody>
          <a:bodyPr wrap="square" lIns="0" tIns="0" rIns="0" bIns="0" rtlCol="0" anchor="ctr"/>
          <a:lstStyle/>
          <a:p>
            <a:pPr marL="0" indent="0">
              <a:buNone/>
            </a:pPr>
            <a:r>
              <a:rPr lang="en-US" sz="1600" dirty="0">
                <a:solidFill>
                  <a:schemeClr val="bg2"/>
                </a:solidFill>
              </a:rPr>
              <a:t>The solution</a:t>
            </a:r>
            <a:endParaRPr lang="en-US" sz="1600" dirty="0"/>
          </a:p>
        </p:txBody>
      </p:sp>
      <p:sp>
        <p:nvSpPr>
          <p:cNvPr id="11" name="marker 4"/>
          <p:cNvSpPr txBox="1"/>
          <p:nvPr/>
        </p:nvSpPr>
        <p:spPr>
          <a:xfrm>
            <a:off x="9098280" y="5349240"/>
            <a:ext cx="457200" cy="457200"/>
          </a:xfrm>
          <a:prstGeom prst="ellipse">
            <a:avLst/>
          </a:prstGeom>
          <a:solidFill>
            <a:schemeClr val="tx1"/>
          </a:solidFill>
          <a:ln w="15875">
            <a:solidFill>
              <a:schemeClr val="bg2"/>
            </a:solidFill>
          </a:ln>
        </p:spPr>
        <p:txBody>
          <a:bodyPr wrap="square" lIns="0" tIns="0" rIns="0" bIns="0" rtlCol="0" anchor="ctr"/>
          <a:lstStyle/>
          <a:p>
            <a:pPr marL="0" indent="0" algn="ctr">
              <a:buNone/>
            </a:pPr>
            <a:r>
              <a:rPr lang="en-US" sz="1600" b="1" dirty="0">
                <a:solidFill>
                  <a:schemeClr val="bg2"/>
                </a:solidFill>
              </a:rPr>
              <a:t>4</a:t>
            </a:r>
            <a:endParaRPr lang="en-US" sz="1600" dirty="0"/>
          </a:p>
        </p:txBody>
      </p:sp>
      <p:sp>
        <p:nvSpPr>
          <p:cNvPr id="12" name="Text 10"/>
          <p:cNvSpPr txBox="1"/>
          <p:nvPr/>
        </p:nvSpPr>
        <p:spPr>
          <a:xfrm>
            <a:off x="9692640" y="5349240"/>
            <a:ext cx="2011680" cy="457200"/>
          </a:xfrm>
          <a:prstGeom prst="rect">
            <a:avLst/>
          </a:prstGeom>
          <a:noFill/>
          <a:ln/>
        </p:spPr>
        <p:txBody>
          <a:bodyPr wrap="square" lIns="0" tIns="0" rIns="0" bIns="0" rtlCol="0" anchor="ctr"/>
          <a:lstStyle/>
          <a:p>
            <a:pPr marL="0" indent="0">
              <a:buNone/>
            </a:pPr>
            <a:r>
              <a:rPr lang="en-US" sz="1600" dirty="0">
                <a:solidFill>
                  <a:schemeClr val="bg2"/>
                </a:solidFill>
              </a:rPr>
              <a:t>Choosing</a:t>
            </a:r>
            <a:endParaRPr lang="en-US" sz="16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bg2"/>
                </a:solidFill>
              </a:defRPr>
            </a:lvl1pPr>
          </a:lstStyle>
          <a:p>
            <a:pPr algn="r"/>
            <a:fld id="{F7021451-1387-4CA6-816F-3879F97B5CBC}" type="slidenum">
              <a:rPr lang="en-US" b="0"/>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Every optimizer is a choice of P</a:t>
            </a:r>
            <a:endParaRPr lang="en-US" sz="3200" dirty="0"/>
          </a:p>
        </p:txBody>
      </p:sp>
      <p:graphicFrame>
        <p:nvGraphicFramePr>
          <p:cNvPr id="11" name="optimizer table"/>
          <p:cNvGraphicFramePr>
            <a:graphicFrameLocks noGrp="1"/>
          </p:cNvGraphicFramePr>
          <p:nvPr>
            <p:extLst>
              <p:ext uri="{D42A27DB-BD31-4B8C-83A1-F6EECF244321}">
                <p14:modId xmlns:p14="http://schemas.microsoft.com/office/powerpoint/2010/main" val="1579011935"/>
              </p:ext>
            </p:extLst>
          </p:nvPr>
        </p:nvGraphicFramePr>
        <p:xfrm>
          <a:off x="548640" y="1371600"/>
          <a:ext cx="11094415" cy="4389120"/>
        </p:xfrm>
        <a:graphic>
          <a:graphicData uri="http://schemas.openxmlformats.org/drawingml/2006/table">
            <a:tbl>
              <a:tblPr/>
              <a:tblGrid>
                <a:gridCol w="411480">
                  <a:extLst>
                    <a:ext uri="{9D8B030D-6E8A-4147-A177-3AD203B41FA5}">
                      <a16:colId xmlns:a16="http://schemas.microsoft.com/office/drawing/2014/main" val="20000"/>
                    </a:ext>
                  </a:extLst>
                </a:gridCol>
                <a:gridCol w="2331720">
                  <a:extLst>
                    <a:ext uri="{9D8B030D-6E8A-4147-A177-3AD203B41FA5}">
                      <a16:colId xmlns:a16="http://schemas.microsoft.com/office/drawing/2014/main" val="20001"/>
                    </a:ext>
                  </a:extLst>
                </a:gridCol>
                <a:gridCol w="4069080">
                  <a:extLst>
                    <a:ext uri="{9D8B030D-6E8A-4147-A177-3AD203B41FA5}">
                      <a16:colId xmlns:a16="http://schemas.microsoft.com/office/drawing/2014/main" val="20002"/>
                    </a:ext>
                  </a:extLst>
                </a:gridCol>
                <a:gridCol w="4282135">
                  <a:extLst>
                    <a:ext uri="{9D8B030D-6E8A-4147-A177-3AD203B41FA5}">
                      <a16:colId xmlns:a16="http://schemas.microsoft.com/office/drawing/2014/main" val="20003"/>
                    </a:ext>
                  </a:extLst>
                </a:gridCol>
              </a:tblGrid>
              <a:tr h="548640">
                <a:tc>
                  <a:txBody>
                    <a:bodyPr/>
                    <a:lstStyle/>
                    <a:p>
                      <a:pPr marL="0" indent="0">
                        <a:buNone/>
                      </a:pP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rgbClr val="141B26"/>
                    </a:solidFill>
                  </a:tcPr>
                </a:tc>
                <a:tc>
                  <a:txBody>
                    <a:bodyPr/>
                    <a:lstStyle/>
                    <a:p>
                      <a:pPr marL="0" indent="0">
                        <a:buNone/>
                      </a:pPr>
                      <a:r>
                        <a:rPr lang="en-US" sz="1600" b="1" dirty="0">
                          <a:solidFill>
                            <a:srgbClr val="FFFFFF"/>
                          </a:solidFill>
                        </a:rPr>
                        <a:t>Optimizer</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rgbClr val="141B26"/>
                    </a:solidFill>
                  </a:tcPr>
                </a:tc>
                <a:tc>
                  <a:txBody>
                    <a:bodyPr/>
                    <a:lstStyle/>
                    <a:p>
                      <a:pPr marL="0" indent="0">
                        <a:buNone/>
                      </a:pPr>
                      <a:r>
                        <a:rPr lang="en-US" sz="1600" b="1" dirty="0">
                          <a:solidFill>
                            <a:srgbClr val="FFFFFF"/>
                          </a:solidFill>
                        </a:rPr>
                        <a:t>P(g): the update direction</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rgbClr val="141B26"/>
                    </a:solidFill>
                  </a:tcPr>
                </a:tc>
                <a:tc>
                  <a:txBody>
                    <a:bodyPr/>
                    <a:lstStyle/>
                    <a:p>
                      <a:pPr marL="0" indent="0">
                        <a:buNone/>
                      </a:pPr>
                      <a:r>
                        <a:rPr lang="en-US" sz="1600" b="1" dirty="0">
                          <a:solidFill>
                            <a:srgbClr val="FFFFFF"/>
                          </a:solidFill>
                        </a:rPr>
                        <a:t>The idea</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rgbClr val="141B26"/>
                    </a:solidFill>
                  </a:tcPr>
                </a:tc>
                <a:extLst>
                  <a:ext uri="{0D108BD9-81ED-4DB2-BD59-A6C34878D82A}">
                    <a16:rowId xmlns:a16="http://schemas.microsoft.com/office/drawing/2014/main" val="10000"/>
                  </a:ext>
                </a:extLst>
              </a:tr>
              <a:tr h="548640">
                <a:tc>
                  <a:txBody>
                    <a:bodyPr/>
                    <a:lstStyle/>
                    <a:p>
                      <a:pPr marL="0" indent="0" algn="ctr">
                        <a:buNone/>
                      </a:pPr>
                      <a:r>
                        <a:rPr lang="en-US" sz="2000" dirty="0">
                          <a:solidFill>
                            <a:srgbClr val="2A78D6"/>
                          </a:solidFill>
                        </a:rPr>
                        <a:t>●</a:t>
                      </a:r>
                      <a:endParaRPr lang="en-US" sz="20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b="1" dirty="0">
                          <a:solidFill>
                            <a:srgbClr val="141B26"/>
                          </a:solidFill>
                        </a:rPr>
                        <a:t>SGD</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141B26"/>
                          </a:solidFill>
                          <a:latin typeface="Cambria" pitchFamily="34" charset="0"/>
                          <a:ea typeface="Cambria" pitchFamily="34" charset="-122"/>
                          <a:cs typeface="Cambria" pitchFamily="34" charset="-120"/>
                        </a:rPr>
                        <a:t>g</a:t>
                      </a:r>
                      <a:endParaRPr lang="en-US" sz="1600" dirty="0">
                        <a:latin typeface="Cambria" charset="0"/>
                        <a:ea typeface="Cambria" charset="0"/>
                        <a:cs typeface="Cambria" charset="0"/>
                      </a:endParaRPr>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4A5363"/>
                          </a:solidFill>
                        </a:rPr>
                        <a:t>follow the gradient</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extLst>
                  <a:ext uri="{0D108BD9-81ED-4DB2-BD59-A6C34878D82A}">
                    <a16:rowId xmlns:a16="http://schemas.microsoft.com/office/drawing/2014/main" val="10001"/>
                  </a:ext>
                </a:extLst>
              </a:tr>
              <a:tr h="548640">
                <a:tc>
                  <a:txBody>
                    <a:bodyPr/>
                    <a:lstStyle/>
                    <a:p>
                      <a:pPr marL="0" indent="0" algn="ctr">
                        <a:buNone/>
                      </a:pPr>
                      <a:r>
                        <a:rPr lang="en-US" sz="2000" dirty="0">
                          <a:solidFill>
                            <a:srgbClr val="EB6834"/>
                          </a:solidFill>
                        </a:rPr>
                        <a:t>●</a:t>
                      </a:r>
                      <a:endParaRPr lang="en-US" sz="20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b="1" dirty="0">
                          <a:solidFill>
                            <a:srgbClr val="141B26"/>
                          </a:solidFill>
                        </a:rPr>
                        <a:t>SGD + momentum</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141B26"/>
                          </a:solidFill>
                          <a:latin typeface="Cambria" pitchFamily="34" charset="0"/>
                          <a:ea typeface="Cambria" pitchFamily="34" charset="-122"/>
                          <a:cs typeface="Cambria" pitchFamily="34" charset="-120"/>
                        </a:rPr>
                        <a:t>running sum of past g</a:t>
                      </a:r>
                      <a:endParaRPr lang="en-US" sz="1600" dirty="0">
                        <a:latin typeface="Cambria" charset="0"/>
                        <a:ea typeface="Cambria" charset="0"/>
                        <a:cs typeface="Cambria" charset="0"/>
                      </a:endParaRPr>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4A5363"/>
                          </a:solidFill>
                        </a:rPr>
                        <a:t>average out zigzags, build speed</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extLst>
                  <a:ext uri="{0D108BD9-81ED-4DB2-BD59-A6C34878D82A}">
                    <a16:rowId xmlns:a16="http://schemas.microsoft.com/office/drawing/2014/main" val="10002"/>
                  </a:ext>
                </a:extLst>
              </a:tr>
              <a:tr h="548640">
                <a:tc>
                  <a:txBody>
                    <a:bodyPr/>
                    <a:lstStyle/>
                    <a:p>
                      <a:pPr marL="0" indent="0" algn="ctr">
                        <a:buNone/>
                      </a:pPr>
                      <a:r>
                        <a:rPr lang="en-US" sz="2000" dirty="0">
                          <a:solidFill>
                            <a:srgbClr val="E34948"/>
                          </a:solidFill>
                        </a:rPr>
                        <a:t>●</a:t>
                      </a:r>
                      <a:endParaRPr lang="en-US" sz="20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b="1" dirty="0">
                          <a:solidFill>
                            <a:srgbClr val="141B26"/>
                          </a:solidFill>
                        </a:rPr>
                        <a:t>Newton</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141B26"/>
                          </a:solidFill>
                          <a:latin typeface="Cambria" pitchFamily="34" charset="0"/>
                          <a:ea typeface="Cambria" pitchFamily="34" charset="-122"/>
                          <a:cs typeface="Cambria" pitchFamily="34" charset="-120"/>
                        </a:rPr>
                        <a:t>H⁻¹ g</a:t>
                      </a:r>
                      <a:endParaRPr lang="en-US" sz="1600" dirty="0">
                        <a:latin typeface="Cambria" charset="0"/>
                        <a:ea typeface="Cambria" charset="0"/>
                        <a:cs typeface="Cambria" charset="0"/>
                      </a:endParaRPr>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4A5363"/>
                          </a:solidFill>
                        </a:rPr>
                        <a:t>rescale by the exact curvature</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extLst>
                  <a:ext uri="{0D108BD9-81ED-4DB2-BD59-A6C34878D82A}">
                    <a16:rowId xmlns:a16="http://schemas.microsoft.com/office/drawing/2014/main" val="10003"/>
                  </a:ext>
                </a:extLst>
              </a:tr>
              <a:tr h="548640">
                <a:tc>
                  <a:txBody>
                    <a:bodyPr/>
                    <a:lstStyle/>
                    <a:p>
                      <a:pPr marL="0" indent="0" algn="ctr">
                        <a:buNone/>
                      </a:pPr>
                      <a:endParaRPr lang="en-US" sz="20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b="1" dirty="0">
                          <a:solidFill>
                            <a:srgbClr val="141B26"/>
                          </a:solidFill>
                        </a:rPr>
                        <a:t>Adagrad / RMSProp</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141B26"/>
                          </a:solidFill>
                          <a:latin typeface="Cambria" pitchFamily="34" charset="0"/>
                          <a:ea typeface="Cambria" pitchFamily="34" charset="-122"/>
                          <a:cs typeface="Cambria" pitchFamily="34" charset="-120"/>
                        </a:rPr>
                        <a:t>g / √(average of g²)</a:t>
                      </a:r>
                      <a:endParaRPr lang="en-US" sz="1600" dirty="0">
                        <a:latin typeface="Cambria" charset="0"/>
                        <a:ea typeface="Cambria" charset="0"/>
                        <a:cs typeface="Cambria" charset="0"/>
                      </a:endParaRPr>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4A5363"/>
                          </a:solidFill>
                        </a:rPr>
                        <a:t>per-coordinate curvature estimate</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extLst>
                  <a:ext uri="{0D108BD9-81ED-4DB2-BD59-A6C34878D82A}">
                    <a16:rowId xmlns:a16="http://schemas.microsoft.com/office/drawing/2014/main" val="10004"/>
                  </a:ext>
                </a:extLst>
              </a:tr>
              <a:tr h="548640">
                <a:tc>
                  <a:txBody>
                    <a:bodyPr/>
                    <a:lstStyle/>
                    <a:p>
                      <a:pPr marL="0" indent="0" algn="ctr">
                        <a:buNone/>
                      </a:pPr>
                      <a:r>
                        <a:rPr lang="en-US" sz="2000" dirty="0">
                          <a:solidFill>
                            <a:srgbClr val="1BAF7A"/>
                          </a:solidFill>
                        </a:rPr>
                        <a:t>●</a:t>
                      </a:r>
                      <a:endParaRPr lang="en-US" sz="20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b="1" dirty="0">
                          <a:solidFill>
                            <a:srgbClr val="141B26"/>
                          </a:solidFill>
                        </a:rPr>
                        <a:t>Adam / AdamW</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141B26"/>
                          </a:solidFill>
                          <a:latin typeface="Cambria" pitchFamily="34" charset="0"/>
                          <a:ea typeface="Cambria" pitchFamily="34" charset="-122"/>
                          <a:cs typeface="Cambria" pitchFamily="34" charset="-120"/>
                        </a:rPr>
                        <a:t>m̂ / √v̂</a:t>
                      </a:r>
                      <a:endParaRPr lang="en-US" sz="1600" dirty="0">
                        <a:latin typeface="Cambria" charset="0"/>
                        <a:ea typeface="Cambria" charset="0"/>
                        <a:cs typeface="Cambria" charset="0"/>
                      </a:endParaRPr>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4A5363"/>
                          </a:solidFill>
                        </a:rPr>
                        <a:t>+ momentum, noise-aware; W: decay weights separately</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extLst>
                  <a:ext uri="{0D108BD9-81ED-4DB2-BD59-A6C34878D82A}">
                    <a16:rowId xmlns:a16="http://schemas.microsoft.com/office/drawing/2014/main" val="10005"/>
                  </a:ext>
                </a:extLst>
              </a:tr>
              <a:tr h="548640">
                <a:tc>
                  <a:txBody>
                    <a:bodyPr/>
                    <a:lstStyle/>
                    <a:p>
                      <a:pPr marL="0" indent="0" algn="ctr">
                        <a:buNone/>
                      </a:pPr>
                      <a:r>
                        <a:rPr lang="en-US" sz="2000" dirty="0">
                          <a:solidFill>
                            <a:srgbClr val="008300"/>
                          </a:solidFill>
                        </a:rPr>
                        <a:t>●</a:t>
                      </a:r>
                      <a:endParaRPr lang="en-US" sz="20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b="1" dirty="0">
                          <a:solidFill>
                            <a:srgbClr val="141B26"/>
                          </a:solidFill>
                        </a:rPr>
                        <a:t>Muon</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141B26"/>
                          </a:solidFill>
                          <a:latin typeface="Cambria" pitchFamily="34" charset="0"/>
                          <a:ea typeface="Cambria" pitchFamily="34" charset="-122"/>
                          <a:cs typeface="Cambria" pitchFamily="34" charset="-120"/>
                        </a:rPr>
                        <a:t>orthogonalize(momentum) = UVᵀ</a:t>
                      </a:r>
                      <a:endParaRPr lang="en-US" sz="1600" dirty="0">
                        <a:latin typeface="Cambria" charset="0"/>
                        <a:ea typeface="Cambria" charset="0"/>
                        <a:cs typeface="Cambria" charset="0"/>
                      </a:endParaRPr>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4A5363"/>
                          </a:solidFill>
                        </a:rPr>
                        <a:t>equal step in every direction (spectral norm)</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extLst>
                  <a:ext uri="{0D108BD9-81ED-4DB2-BD59-A6C34878D82A}">
                    <a16:rowId xmlns:a16="http://schemas.microsoft.com/office/drawing/2014/main" val="10006"/>
                  </a:ext>
                </a:extLst>
              </a:tr>
              <a:tr h="548640">
                <a:tc>
                  <a:txBody>
                    <a:bodyPr/>
                    <a:lstStyle/>
                    <a:p>
                      <a:pPr marL="0" indent="0" algn="ctr">
                        <a:buNone/>
                      </a:pPr>
                      <a:r>
                        <a:rPr lang="en-US" sz="2000" dirty="0">
                          <a:solidFill>
                            <a:srgbClr val="4A3AA7"/>
                          </a:solidFill>
                        </a:rPr>
                        <a:t>●</a:t>
                      </a:r>
                      <a:endParaRPr lang="en-US" sz="20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b="1" dirty="0">
                          <a:solidFill>
                            <a:srgbClr val="141B26"/>
                          </a:solidFill>
                        </a:rPr>
                        <a:t>L-BFGS</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141B26"/>
                          </a:solidFill>
                          <a:latin typeface="Cambria" pitchFamily="34" charset="0"/>
                          <a:ea typeface="Cambria" pitchFamily="34" charset="-122"/>
                          <a:cs typeface="Cambria" pitchFamily="34" charset="-120"/>
                        </a:rPr>
                        <a:t>H⁻¹ g estimated from recent gradients</a:t>
                      </a:r>
                      <a:endParaRPr lang="en-US" sz="1600" dirty="0">
                        <a:latin typeface="Cambria" charset="0"/>
                        <a:ea typeface="Cambria" charset="0"/>
                        <a:cs typeface="Cambria" charset="0"/>
                      </a:endParaRPr>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4A5363"/>
                          </a:solidFill>
                        </a:rPr>
                        <a:t>quasi-Newton; full batch, line search</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
        <p:nvSpPr>
          <p:cNvPr id="4" name="Text 1"/>
          <p:cNvSpPr txBox="1"/>
          <p:nvPr/>
        </p:nvSpPr>
        <p:spPr>
          <a:xfrm>
            <a:off x="548640" y="5897880"/>
            <a:ext cx="11094415" cy="320040"/>
          </a:xfrm>
          <a:prstGeom prst="rect">
            <a:avLst/>
          </a:prstGeom>
          <a:noFill/>
          <a:ln/>
        </p:spPr>
        <p:txBody>
          <a:bodyPr wrap="square" lIns="0" tIns="0" rIns="0" bIns="0" rtlCol="0" anchor="t"/>
          <a:lstStyle/>
          <a:p>
            <a:pPr marL="0" indent="0">
              <a:buNone/>
            </a:pPr>
            <a:r>
              <a:rPr lang="en-US" sz="1300" i="1" dirty="0">
                <a:solidFill>
                  <a:schemeClr val="tx2"/>
                </a:solidFill>
              </a:rPr>
              <a:t>Dot colors are each optimizer's color in every figure, notebook and the playground.</a:t>
            </a:r>
            <a:endParaRPr lang="en-US" sz="13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The step size is capped by the sharpest direction</a:t>
            </a:r>
            <a:endParaRPr lang="en-US" sz="3200" dirty="0"/>
          </a:p>
        </p:txBody>
      </p:sp>
      <p:sp>
        <p:nvSpPr>
          <p:cNvPr id="3" name="Text 1"/>
          <p:cNvSpPr txBox="1"/>
          <p:nvPr/>
        </p:nvSpPr>
        <p:spPr>
          <a:xfrm>
            <a:off x="548640" y="1463040"/>
            <a:ext cx="4480560" cy="3291840"/>
          </a:xfrm>
          <a:prstGeom prst="rect">
            <a:avLst/>
          </a:prstGeom>
          <a:noFill/>
          <a:ln/>
        </p:spPr>
        <p:txBody>
          <a:bodyPr wrap="square" lIns="0" tIns="0" rIns="0" bIns="0" rtlCol="0" anchor="t"/>
          <a:lstStyle/>
          <a:p>
            <a:pPr marL="0" indent="0">
              <a:buNone/>
            </a:pPr>
            <a:r>
              <a:rPr lang="en-US" sz="1800" b="1" dirty="0">
                <a:solidFill>
                  <a:schemeClr val="tx1"/>
                </a:solidFill>
              </a:rPr>
              <a:t>Quadratic bowl with curvatures λmax ≫ λmin</a:t>
            </a:r>
            <a:endParaRPr lang="en-US" sz="1800" dirty="0"/>
          </a:p>
          <a:p>
            <a:pPr marL="0" indent="0">
              <a:buNone/>
            </a:pPr>
            <a:r>
              <a:rPr lang="en-US" sz="1800" dirty="0">
                <a:solidFill>
                  <a:schemeClr val="tx1"/>
                </a:solidFill>
              </a:rPr>
              <a:t>Gradient descent is stable only if η &lt; 2 / λmax</a:t>
            </a:r>
            <a:endParaRPr lang="en-US" sz="1800" dirty="0"/>
          </a:p>
          <a:p>
            <a:pPr marL="0" indent="0">
              <a:buNone/>
            </a:pPr>
            <a:r>
              <a:rPr lang="en-US" sz="800" dirty="0">
                <a:solidFill>
                  <a:schemeClr val="tx1"/>
                </a:solidFill>
              </a:rPr>
              <a:t> </a:t>
            </a:r>
            <a:endParaRPr lang="en-US" sz="1800" dirty="0"/>
          </a:p>
          <a:p>
            <a:pPr marL="0" indent="0">
              <a:buNone/>
            </a:pPr>
            <a:r>
              <a:rPr lang="en-US" sz="1800" b="1" dirty="0">
                <a:solidFill>
                  <a:schemeClr val="tx1"/>
                </a:solidFill>
              </a:rPr>
              <a:t>Progress along the flat direction ∝ η · λmin</a:t>
            </a:r>
            <a:endParaRPr lang="en-US" sz="1800" dirty="0"/>
          </a:p>
          <a:p>
            <a:pPr marL="0" indent="0">
              <a:buNone/>
            </a:pPr>
            <a:r>
              <a:rPr lang="en-US" sz="1800" dirty="0">
                <a:solidFill>
                  <a:schemeClr val="tx1"/>
                </a:solidFill>
              </a:rPr>
              <a:t>≈ 2 λmin / λmax = 2 / κ per step</a:t>
            </a:r>
            <a:endParaRPr lang="en-US" sz="1800" dirty="0"/>
          </a:p>
          <a:p>
            <a:pPr marL="0" indent="0">
              <a:buNone/>
            </a:pPr>
            <a:r>
              <a:rPr lang="en-US" sz="800" dirty="0">
                <a:solidFill>
                  <a:schemeClr val="tx1"/>
                </a:solidFill>
              </a:rPr>
              <a:t> </a:t>
            </a:r>
            <a:endParaRPr lang="en-US" sz="1800" dirty="0"/>
          </a:p>
          <a:p>
            <a:pPr marL="0" indent="0">
              <a:buNone/>
            </a:pPr>
            <a:r>
              <a:rPr lang="en-US" sz="1800" b="1" dirty="0">
                <a:solidFill>
                  <a:schemeClr val="tx1"/>
                </a:solidFill>
              </a:rPr>
              <a:t>The condition number κ sets the speed</a:t>
            </a:r>
            <a:endParaRPr lang="en-US" sz="1800" dirty="0"/>
          </a:p>
          <a:p>
            <a:pPr marL="0" indent="0">
              <a:buNone/>
            </a:pPr>
            <a:r>
              <a:rPr lang="en-US" sz="1800" dirty="0">
                <a:solidFill>
                  <a:schemeClr val="tx1"/>
                </a:solidFill>
              </a:rPr>
              <a:t>Momentum softens it; Newton removes it.</a:t>
            </a:r>
            <a:endParaRPr lang="en-US" sz="1800" dirty="0"/>
          </a:p>
        </p:txBody>
      </p:sp>
      <p:sp>
        <p:nvSpPr>
          <p:cNvPr id="4" name="Text 2"/>
          <p:cNvSpPr txBox="1"/>
          <p:nvPr/>
        </p:nvSpPr>
        <p:spPr>
          <a:xfrm>
            <a:off x="548640" y="4800600"/>
            <a:ext cx="4480560" cy="685800"/>
          </a:xfrm>
          <a:prstGeom prst="rect">
            <a:avLst/>
          </a:prstGeom>
          <a:noFill/>
          <a:ln/>
        </p:spPr>
        <p:txBody>
          <a:bodyPr wrap="square" lIns="0" tIns="0" rIns="0" bIns="0" rtlCol="0" anchor="t"/>
          <a:lstStyle/>
          <a:p>
            <a:pPr marL="0" indent="0">
              <a:buNone/>
            </a:pPr>
            <a:r>
              <a:rPr lang="en-US" sz="3600" b="1" dirty="0">
                <a:solidFill>
                  <a:schemeClr val="tx1"/>
                </a:solidFill>
              </a:rPr>
              <a:t>38 · 8 · 1</a:t>
            </a:r>
            <a:endParaRPr lang="en-US" sz="3600" dirty="0"/>
          </a:p>
        </p:txBody>
      </p:sp>
      <p:sp>
        <p:nvSpPr>
          <p:cNvPr id="5" name="Text 3"/>
          <p:cNvSpPr txBox="1"/>
          <p:nvPr/>
        </p:nvSpPr>
        <p:spPr>
          <a:xfrm>
            <a:off x="548640" y="5513832"/>
            <a:ext cx="4480560" cy="640080"/>
          </a:xfrm>
          <a:prstGeom prst="rect">
            <a:avLst/>
          </a:prstGeom>
          <a:noFill/>
          <a:ln/>
        </p:spPr>
        <p:txBody>
          <a:bodyPr wrap="square" lIns="0" tIns="0" rIns="0" bIns="0" rtlCol="0" anchor="t"/>
          <a:lstStyle/>
          <a:p>
            <a:pPr marL="0" indent="0">
              <a:buNone/>
            </a:pPr>
            <a:r>
              <a:rPr lang="en-US" sz="1400" dirty="0">
                <a:solidFill>
                  <a:schemeClr val="tx2"/>
                </a:solidFill>
              </a:rPr>
              <a:t>steps to reach 1e-2 at κ = 25: GD · momentum · Newton</a:t>
            </a:r>
            <a:endParaRPr lang="en-US" sz="1400" dirty="0"/>
          </a:p>
        </p:txBody>
      </p:sp>
      <p:pic>
        <p:nvPicPr>
          <p:cNvPr id="6" name="preset3.png" descr="/Users/charlie/Documents/Notre Dame/LPM/opt-intro/figures/playground/preset3.png"/>
          <p:cNvPicPr>
            <a:picLocks noChangeAspect="1"/>
          </p:cNvPicPr>
          <p:nvPr/>
        </p:nvPicPr>
        <p:blipFill>
          <a:blip r:embed="rId3"/>
          <a:stretch>
            <a:fillRect/>
          </a:stretch>
        </p:blipFill>
        <p:spPr>
          <a:xfrm>
            <a:off x="5303520" y="2344580"/>
            <a:ext cx="6336792" cy="2808921"/>
          </a:xfrm>
          <a:prstGeom prst="rect">
            <a:avLst/>
          </a:prstGeom>
        </p:spPr>
      </p:pic>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bg1"/>
                </a:solidFill>
              </a:rPr>
              <a:t>Playground: curvature, momentum, Newton</a:t>
            </a:r>
            <a:endParaRPr lang="en-US" sz="3200" dirty="0"/>
          </a:p>
        </p:txBody>
      </p:sp>
      <p:sp>
        <p:nvSpPr>
          <p:cNvPr id="3" name="Text 1"/>
          <p:cNvSpPr>
            <a:spLocks noGrp="1"/>
          </p:cNvSpPr>
          <p:nvPr>
            <p:ph type="body" idx="102" hasCustomPrompt="1"/>
          </p:nvPr>
        </p:nvSpPr>
        <p:spPr>
          <a:xfrm>
            <a:off x="548640" y="6355080"/>
            <a:ext cx="9144000" cy="320040"/>
          </a:xfrm>
          <a:prstGeom prst="rect">
            <a:avLst/>
          </a:prstGeom>
          <a:noFill/>
          <a:ln/>
        </p:spPr>
        <p:txBody>
          <a:bodyPr wrap="square" lIns="0" tIns="0" rIns="0" bIns="0" rtlCol="0" anchor="ctr"/>
          <a:lstStyle/>
          <a:p>
            <a:pPr marL="0" indent="0">
              <a:buNone/>
            </a:pPr>
            <a:r>
              <a:rPr lang="en-US" sz="1200" dirty="0">
                <a:solidFill>
                  <a:schemeClr val="bg2"/>
                </a:solidFill>
              </a:rPr>
              <a:t>playground/index.html  ·  keys 1–9 pick presets  ·  space play/pause  ·  r reset  ·  click the surface to move the start</a:t>
            </a:r>
            <a:endParaRPr lang="en-US" sz="1200" dirty="0"/>
          </a:p>
        </p:txBody>
      </p:sp>
      <p:sp>
        <p:nvSpPr>
          <p:cNvPr id="4" name="key 1"/>
          <p:cNvSpPr txBox="1"/>
          <p:nvPr/>
        </p:nvSpPr>
        <p:spPr>
          <a:xfrm>
            <a:off x="548640" y="1435608"/>
            <a:ext cx="502920" cy="502920"/>
          </a:xfrm>
          <a:prstGeom prst="roundRect">
            <a:avLst>
              <a:gd name="adj" fmla="val 14545"/>
            </a:avLst>
          </a:prstGeom>
          <a:solidFill>
            <a:schemeClr val="bg1"/>
          </a:solidFill>
          <a:ln/>
        </p:spPr>
        <p:txBody>
          <a:bodyPr wrap="square" lIns="0" tIns="0" rIns="0" bIns="0" rtlCol="0" anchor="ctr"/>
          <a:lstStyle/>
          <a:p>
            <a:pPr marL="0" indent="0" algn="ctr">
              <a:buNone/>
            </a:pPr>
            <a:r>
              <a:rPr lang="en-US" sz="2200" b="1" dirty="0">
                <a:solidFill>
                  <a:schemeClr val="tx1"/>
                </a:solidFill>
              </a:rPr>
              <a:t>1</a:t>
            </a:r>
            <a:endParaRPr lang="en-US" sz="2200" dirty="0"/>
          </a:p>
        </p:txBody>
      </p:sp>
      <p:sp>
        <p:nvSpPr>
          <p:cNvPr id="5" name="Text 3"/>
          <p:cNvSpPr txBox="1"/>
          <p:nvPr/>
        </p:nvSpPr>
        <p:spPr>
          <a:xfrm>
            <a:off x="1234440" y="1417320"/>
            <a:ext cx="5120640" cy="365760"/>
          </a:xfrm>
          <a:prstGeom prst="rect">
            <a:avLst/>
          </a:prstGeom>
          <a:noFill/>
          <a:ln/>
        </p:spPr>
        <p:txBody>
          <a:bodyPr wrap="square" lIns="0" tIns="0" rIns="0" bIns="0" rtlCol="0" anchor="t"/>
          <a:lstStyle/>
          <a:p>
            <a:pPr marL="0" indent="0">
              <a:buNone/>
            </a:pPr>
            <a:r>
              <a:rPr lang="en-US" sz="1900" b="1" dirty="0">
                <a:solidFill>
                  <a:schemeClr val="bg1"/>
                </a:solidFill>
              </a:rPr>
              <a:t>Ill-conditioning</a:t>
            </a:r>
            <a:endParaRPr lang="en-US" sz="1900" dirty="0"/>
          </a:p>
        </p:txBody>
      </p:sp>
      <p:sp>
        <p:nvSpPr>
          <p:cNvPr id="6" name="Text 4"/>
          <p:cNvSpPr txBox="1"/>
          <p:nvPr/>
        </p:nvSpPr>
        <p:spPr>
          <a:xfrm>
            <a:off x="1234440" y="1801368"/>
            <a:ext cx="5120640" cy="713232"/>
          </a:xfrm>
          <a:prstGeom prst="rect">
            <a:avLst/>
          </a:prstGeom>
          <a:noFill/>
          <a:ln/>
        </p:spPr>
        <p:txBody>
          <a:bodyPr wrap="square" lIns="0" tIns="0" rIns="0" bIns="0" rtlCol="0" anchor="t"/>
          <a:lstStyle/>
          <a:p>
            <a:pPr marL="0" indent="0">
              <a:buNone/>
            </a:pPr>
            <a:r>
              <a:rPr lang="en-US" sz="1500" dirty="0">
                <a:solidFill>
                  <a:schemeClr val="bg2"/>
                </a:solidFill>
              </a:rPr>
              <a:t>GD zigzags across the steep wall and crawls along the floor.</a:t>
            </a:r>
            <a:endParaRPr lang="en-US" sz="1500" dirty="0"/>
          </a:p>
        </p:txBody>
      </p:sp>
      <p:sp>
        <p:nvSpPr>
          <p:cNvPr id="7" name="key 2"/>
          <p:cNvSpPr txBox="1"/>
          <p:nvPr/>
        </p:nvSpPr>
        <p:spPr>
          <a:xfrm>
            <a:off x="548640" y="2606040"/>
            <a:ext cx="502920" cy="502920"/>
          </a:xfrm>
          <a:prstGeom prst="roundRect">
            <a:avLst>
              <a:gd name="adj" fmla="val 14545"/>
            </a:avLst>
          </a:prstGeom>
          <a:solidFill>
            <a:schemeClr val="bg1"/>
          </a:solidFill>
          <a:ln/>
        </p:spPr>
        <p:txBody>
          <a:bodyPr wrap="square" lIns="0" tIns="0" rIns="0" bIns="0" rtlCol="0" anchor="ctr"/>
          <a:lstStyle/>
          <a:p>
            <a:pPr marL="0" indent="0" algn="ctr">
              <a:buNone/>
            </a:pPr>
            <a:r>
              <a:rPr lang="en-US" sz="2200" b="1" dirty="0">
                <a:solidFill>
                  <a:schemeClr val="tx1"/>
                </a:solidFill>
              </a:rPr>
              <a:t>2</a:t>
            </a:r>
            <a:endParaRPr lang="en-US" sz="2200" dirty="0"/>
          </a:p>
        </p:txBody>
      </p:sp>
      <p:sp>
        <p:nvSpPr>
          <p:cNvPr id="8" name="Text 6"/>
          <p:cNvSpPr txBox="1"/>
          <p:nvPr/>
        </p:nvSpPr>
        <p:spPr>
          <a:xfrm>
            <a:off x="1234440" y="2587752"/>
            <a:ext cx="5120640" cy="365760"/>
          </a:xfrm>
          <a:prstGeom prst="rect">
            <a:avLst/>
          </a:prstGeom>
          <a:noFill/>
          <a:ln/>
        </p:spPr>
        <p:txBody>
          <a:bodyPr wrap="square" lIns="0" tIns="0" rIns="0" bIns="0" rtlCol="0" anchor="t"/>
          <a:lstStyle/>
          <a:p>
            <a:pPr marL="0" indent="0">
              <a:buNone/>
            </a:pPr>
            <a:r>
              <a:rPr lang="en-US" sz="1900" b="1" dirty="0">
                <a:solidFill>
                  <a:schemeClr val="bg1"/>
                </a:solidFill>
              </a:rPr>
              <a:t>Momentum</a:t>
            </a:r>
            <a:endParaRPr lang="en-US" sz="1900" dirty="0"/>
          </a:p>
        </p:txBody>
      </p:sp>
      <p:sp>
        <p:nvSpPr>
          <p:cNvPr id="9" name="Text 7"/>
          <p:cNvSpPr txBox="1"/>
          <p:nvPr/>
        </p:nvSpPr>
        <p:spPr>
          <a:xfrm>
            <a:off x="1234440" y="2971800"/>
            <a:ext cx="5120640" cy="713232"/>
          </a:xfrm>
          <a:prstGeom prst="rect">
            <a:avLst/>
          </a:prstGeom>
          <a:noFill/>
          <a:ln/>
        </p:spPr>
        <p:txBody>
          <a:bodyPr wrap="square" lIns="0" tIns="0" rIns="0" bIns="0" rtlCol="0" anchor="t"/>
          <a:lstStyle/>
          <a:p>
            <a:pPr marL="0" indent="0">
              <a:buNone/>
            </a:pPr>
            <a:r>
              <a:rPr lang="en-US" sz="1500" dirty="0">
                <a:solidFill>
                  <a:schemeClr val="bg2"/>
                </a:solidFill>
              </a:rPr>
              <a:t>Averages out the zigzag: 8 steps to reach 1e-2 vs 38.</a:t>
            </a:r>
            <a:endParaRPr lang="en-US" sz="1500" dirty="0"/>
          </a:p>
        </p:txBody>
      </p:sp>
      <p:sp>
        <p:nvSpPr>
          <p:cNvPr id="10" name="key 3"/>
          <p:cNvSpPr txBox="1"/>
          <p:nvPr/>
        </p:nvSpPr>
        <p:spPr>
          <a:xfrm>
            <a:off x="548640" y="3776472"/>
            <a:ext cx="502920" cy="502920"/>
          </a:xfrm>
          <a:prstGeom prst="roundRect">
            <a:avLst>
              <a:gd name="adj" fmla="val 14545"/>
            </a:avLst>
          </a:prstGeom>
          <a:solidFill>
            <a:schemeClr val="bg1"/>
          </a:solidFill>
          <a:ln/>
        </p:spPr>
        <p:txBody>
          <a:bodyPr wrap="square" lIns="0" tIns="0" rIns="0" bIns="0" rtlCol="0" anchor="ctr"/>
          <a:lstStyle/>
          <a:p>
            <a:pPr marL="0" indent="0" algn="ctr">
              <a:buNone/>
            </a:pPr>
            <a:r>
              <a:rPr lang="en-US" sz="2200" b="1" dirty="0">
                <a:solidFill>
                  <a:schemeClr val="tx1"/>
                </a:solidFill>
              </a:rPr>
              <a:t>3</a:t>
            </a:r>
            <a:endParaRPr lang="en-US" sz="2200" dirty="0"/>
          </a:p>
        </p:txBody>
      </p:sp>
      <p:sp>
        <p:nvSpPr>
          <p:cNvPr id="11" name="Text 9"/>
          <p:cNvSpPr txBox="1"/>
          <p:nvPr/>
        </p:nvSpPr>
        <p:spPr>
          <a:xfrm>
            <a:off x="1234440" y="3758184"/>
            <a:ext cx="5120640" cy="365760"/>
          </a:xfrm>
          <a:prstGeom prst="rect">
            <a:avLst/>
          </a:prstGeom>
          <a:noFill/>
          <a:ln/>
        </p:spPr>
        <p:txBody>
          <a:bodyPr wrap="square" lIns="0" tIns="0" rIns="0" bIns="0" rtlCol="0" anchor="t"/>
          <a:lstStyle/>
          <a:p>
            <a:pPr marL="0" indent="0">
              <a:buNone/>
            </a:pPr>
            <a:r>
              <a:rPr lang="en-US" sz="1900" b="1" dirty="0">
                <a:solidFill>
                  <a:schemeClr val="bg1"/>
                </a:solidFill>
              </a:rPr>
              <a:t>Newton</a:t>
            </a:r>
            <a:endParaRPr lang="en-US" sz="1900" dirty="0"/>
          </a:p>
        </p:txBody>
      </p:sp>
      <p:sp>
        <p:nvSpPr>
          <p:cNvPr id="12" name="Text 10"/>
          <p:cNvSpPr txBox="1"/>
          <p:nvPr/>
        </p:nvSpPr>
        <p:spPr>
          <a:xfrm>
            <a:off x="1234440" y="4142232"/>
            <a:ext cx="5120640" cy="713232"/>
          </a:xfrm>
          <a:prstGeom prst="rect">
            <a:avLst/>
          </a:prstGeom>
          <a:noFill/>
          <a:ln/>
        </p:spPr>
        <p:txBody>
          <a:bodyPr wrap="square" lIns="0" tIns="0" rIns="0" bIns="0" rtlCol="0" anchor="t"/>
          <a:lstStyle/>
          <a:p>
            <a:pPr marL="0" indent="0">
              <a:buNone/>
            </a:pPr>
            <a:r>
              <a:rPr lang="en-US" sz="1500" dirty="0">
                <a:solidFill>
                  <a:schemeClr val="bg2"/>
                </a:solidFill>
              </a:rPr>
              <a:t>One step: it rescales by the curvature.</a:t>
            </a:r>
            <a:endParaRPr lang="en-US" sz="1500" dirty="0"/>
          </a:p>
        </p:txBody>
      </p:sp>
      <p:sp>
        <p:nvSpPr>
          <p:cNvPr id="13" name="key 7"/>
          <p:cNvSpPr txBox="1"/>
          <p:nvPr/>
        </p:nvSpPr>
        <p:spPr>
          <a:xfrm>
            <a:off x="548640" y="4946904"/>
            <a:ext cx="502920" cy="502920"/>
          </a:xfrm>
          <a:prstGeom prst="roundRect">
            <a:avLst>
              <a:gd name="adj" fmla="val 14545"/>
            </a:avLst>
          </a:prstGeom>
          <a:solidFill>
            <a:schemeClr val="bg1"/>
          </a:solidFill>
          <a:ln/>
        </p:spPr>
        <p:txBody>
          <a:bodyPr wrap="square" lIns="0" tIns="0" rIns="0" bIns="0" rtlCol="0" anchor="ctr"/>
          <a:lstStyle/>
          <a:p>
            <a:pPr marL="0" indent="0" algn="ctr">
              <a:buNone/>
            </a:pPr>
            <a:r>
              <a:rPr lang="en-US" sz="2200" b="1" dirty="0">
                <a:solidFill>
                  <a:schemeClr val="tx1"/>
                </a:solidFill>
              </a:rPr>
              <a:t>7</a:t>
            </a:r>
            <a:endParaRPr lang="en-US" sz="2200" dirty="0"/>
          </a:p>
        </p:txBody>
      </p:sp>
      <p:sp>
        <p:nvSpPr>
          <p:cNvPr id="14" name="Text 12"/>
          <p:cNvSpPr txBox="1"/>
          <p:nvPr/>
        </p:nvSpPr>
        <p:spPr>
          <a:xfrm>
            <a:off x="1234440" y="4928616"/>
            <a:ext cx="5120640" cy="365760"/>
          </a:xfrm>
          <a:prstGeom prst="rect">
            <a:avLst/>
          </a:prstGeom>
          <a:noFill/>
          <a:ln/>
        </p:spPr>
        <p:txBody>
          <a:bodyPr wrap="square" lIns="0" tIns="0" rIns="0" bIns="0" rtlCol="0" anchor="t"/>
          <a:lstStyle/>
          <a:p>
            <a:pPr marL="0" indent="0">
              <a:buNone/>
            </a:pPr>
            <a:r>
              <a:rPr lang="en-US" sz="1900" b="1" dirty="0">
                <a:solidFill>
                  <a:schemeClr val="bg1"/>
                </a:solidFill>
              </a:rPr>
              <a:t>Saddle</a:t>
            </a:r>
            <a:endParaRPr lang="en-US" sz="1900" dirty="0"/>
          </a:p>
        </p:txBody>
      </p:sp>
      <p:sp>
        <p:nvSpPr>
          <p:cNvPr id="15" name="Text 13"/>
          <p:cNvSpPr txBox="1"/>
          <p:nvPr/>
        </p:nvSpPr>
        <p:spPr>
          <a:xfrm>
            <a:off x="1234440" y="5312664"/>
            <a:ext cx="5120640" cy="713232"/>
          </a:xfrm>
          <a:prstGeom prst="rect">
            <a:avLst/>
          </a:prstGeom>
          <a:noFill/>
          <a:ln/>
        </p:spPr>
        <p:txBody>
          <a:bodyPr wrap="square" lIns="0" tIns="0" rIns="0" bIns="0" rtlCol="0" anchor="t"/>
          <a:lstStyle/>
          <a:p>
            <a:pPr marL="0" indent="0">
              <a:buNone/>
            </a:pPr>
            <a:r>
              <a:rPr lang="en-US" sz="1500" dirty="0">
                <a:solidFill>
                  <a:schemeClr val="bg2"/>
                </a:solidFill>
              </a:rPr>
              <a:t>Newton converges to the saddle point; GD rolls off it.</a:t>
            </a:r>
            <a:endParaRPr lang="en-US" sz="1500" dirty="0"/>
          </a:p>
        </p:txBody>
      </p:sp>
      <p:pic>
        <p:nvPicPr>
          <p:cNvPr id="16" name="preset1.png" descr="/Users/charlie/Documents/Notre Dame/LPM/opt-intro/figures/playground/preset1.png"/>
          <p:cNvPicPr>
            <a:picLocks noChangeAspect="1"/>
          </p:cNvPicPr>
          <p:nvPr/>
        </p:nvPicPr>
        <p:blipFill>
          <a:blip r:embed="rId3"/>
          <a:stretch>
            <a:fillRect/>
          </a:stretch>
        </p:blipFill>
        <p:spPr>
          <a:xfrm>
            <a:off x="6483205" y="1371600"/>
            <a:ext cx="5157107" cy="2286000"/>
          </a:xfrm>
          <a:prstGeom prst="rect">
            <a:avLst/>
          </a:prstGeom>
        </p:spPr>
      </p:pic>
      <p:pic>
        <p:nvPicPr>
          <p:cNvPr id="17" name="preset7.png" descr="/Users/charlie/Documents/Notre Dame/LPM/opt-intro/figures/playground/preset7.png"/>
          <p:cNvPicPr>
            <a:picLocks noChangeAspect="1"/>
          </p:cNvPicPr>
          <p:nvPr/>
        </p:nvPicPr>
        <p:blipFill>
          <a:blip r:embed="rId4"/>
          <a:stretch>
            <a:fillRect/>
          </a:stretch>
        </p:blipFill>
        <p:spPr>
          <a:xfrm>
            <a:off x="6462794" y="3794760"/>
            <a:ext cx="5177518" cy="2286000"/>
          </a:xfrm>
          <a:prstGeom prst="rect">
            <a:avLst/>
          </a:prstGeom>
        </p:spPr>
      </p:pic>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bg2"/>
                </a:solidFill>
              </a:defRPr>
            </a:lvl1pPr>
          </a:lstStyle>
          <a:p>
            <a:pPr algn="r"/>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bg1"/>
                </a:solidFill>
              </a:rPr>
              <a:t>Why the loss drops when the learning rate decays</a:t>
            </a:r>
            <a:endParaRPr lang="en-US" sz="3200" dirty="0"/>
          </a:p>
        </p:txBody>
      </p:sp>
      <p:sp>
        <p:nvSpPr>
          <p:cNvPr id="3" name="Text 1"/>
          <p:cNvSpPr>
            <a:spLocks noGrp="1"/>
          </p:cNvSpPr>
          <p:nvPr>
            <p:ph type="body" idx="102" hasCustomPrompt="1"/>
          </p:nvPr>
        </p:nvSpPr>
        <p:spPr>
          <a:xfrm>
            <a:off x="548640" y="6355080"/>
            <a:ext cx="9144000" cy="320040"/>
          </a:xfrm>
          <a:prstGeom prst="rect">
            <a:avLst/>
          </a:prstGeom>
          <a:noFill/>
          <a:ln/>
        </p:spPr>
        <p:txBody>
          <a:bodyPr wrap="square" lIns="0" tIns="0" rIns="0" bIns="0" rtlCol="0" anchor="ctr"/>
          <a:lstStyle/>
          <a:p>
            <a:pPr marL="0" indent="0">
              <a:buNone/>
            </a:pPr>
            <a:r>
              <a:rPr lang="en-US" sz="1200" dirty="0">
                <a:solidFill>
                  <a:schemeClr val="bg2"/>
                </a:solidFill>
              </a:rPr>
              <a:t>playground/index.html  ·  river valley: steep walls, gently sloped floor (Wen et al. 2024)</a:t>
            </a:r>
            <a:endParaRPr lang="en-US" sz="1200" dirty="0"/>
          </a:p>
        </p:txBody>
      </p:sp>
      <p:sp>
        <p:nvSpPr>
          <p:cNvPr id="4" name="key 8"/>
          <p:cNvSpPr txBox="1"/>
          <p:nvPr/>
        </p:nvSpPr>
        <p:spPr>
          <a:xfrm>
            <a:off x="548640" y="1435608"/>
            <a:ext cx="502920" cy="502920"/>
          </a:xfrm>
          <a:prstGeom prst="roundRect">
            <a:avLst>
              <a:gd name="adj" fmla="val 14545"/>
            </a:avLst>
          </a:prstGeom>
          <a:solidFill>
            <a:schemeClr val="bg1"/>
          </a:solidFill>
          <a:ln/>
        </p:spPr>
        <p:txBody>
          <a:bodyPr wrap="square" lIns="0" tIns="0" rIns="0" bIns="0" rtlCol="0" anchor="ctr"/>
          <a:lstStyle/>
          <a:p>
            <a:pPr marL="0" indent="0" algn="ctr">
              <a:buNone/>
            </a:pPr>
            <a:r>
              <a:rPr lang="en-US" sz="2200" b="1" dirty="0">
                <a:solidFill>
                  <a:schemeClr val="tx1"/>
                </a:solidFill>
              </a:rPr>
              <a:t>8</a:t>
            </a:r>
            <a:endParaRPr lang="en-US" sz="2200" dirty="0"/>
          </a:p>
        </p:txBody>
      </p:sp>
      <p:sp>
        <p:nvSpPr>
          <p:cNvPr id="5" name="Text 3"/>
          <p:cNvSpPr txBox="1"/>
          <p:nvPr/>
        </p:nvSpPr>
        <p:spPr>
          <a:xfrm>
            <a:off x="1234440" y="1417320"/>
            <a:ext cx="5120640" cy="365760"/>
          </a:xfrm>
          <a:prstGeom prst="rect">
            <a:avLst/>
          </a:prstGeom>
          <a:noFill/>
          <a:ln/>
        </p:spPr>
        <p:txBody>
          <a:bodyPr wrap="square" lIns="0" tIns="0" rIns="0" bIns="0" rtlCol="0" anchor="t"/>
          <a:lstStyle/>
          <a:p>
            <a:pPr marL="0" indent="0">
              <a:buNone/>
            </a:pPr>
            <a:r>
              <a:rPr lang="en-US" sz="1900" b="1" dirty="0">
                <a:solidFill>
                  <a:schemeClr val="bg1"/>
                </a:solidFill>
              </a:rPr>
              <a:t>High, constant LR + gradient noise</a:t>
            </a:r>
            <a:endParaRPr lang="en-US" sz="1900" dirty="0"/>
          </a:p>
        </p:txBody>
      </p:sp>
      <p:sp>
        <p:nvSpPr>
          <p:cNvPr id="6" name="Text 4"/>
          <p:cNvSpPr txBox="1"/>
          <p:nvPr/>
        </p:nvSpPr>
        <p:spPr>
          <a:xfrm>
            <a:off x="1234440" y="1801368"/>
            <a:ext cx="5120640" cy="1005840"/>
          </a:xfrm>
          <a:prstGeom prst="rect">
            <a:avLst/>
          </a:prstGeom>
          <a:noFill/>
          <a:ln/>
        </p:spPr>
        <p:txBody>
          <a:bodyPr wrap="square" lIns="0" tIns="0" rIns="0" bIns="0" rtlCol="0" anchor="t"/>
          <a:lstStyle/>
          <a:p>
            <a:pPr marL="0" indent="0">
              <a:buNone/>
            </a:pPr>
            <a:r>
              <a:rPr lang="en-US" sz="1500" dirty="0">
                <a:solidFill>
                  <a:schemeClr val="bg2"/>
                </a:solidFill>
              </a:rPr>
              <a:t>Iterates bounce between the walls, so the loss looks stuck. Watch the dot: it still travels downstream.</a:t>
            </a:r>
            <a:endParaRPr lang="en-US" sz="1500" dirty="0"/>
          </a:p>
        </p:txBody>
      </p:sp>
      <p:sp>
        <p:nvSpPr>
          <p:cNvPr id="7" name="key 9"/>
          <p:cNvSpPr txBox="1"/>
          <p:nvPr/>
        </p:nvSpPr>
        <p:spPr>
          <a:xfrm>
            <a:off x="548640" y="2898648"/>
            <a:ext cx="502920" cy="502920"/>
          </a:xfrm>
          <a:prstGeom prst="roundRect">
            <a:avLst>
              <a:gd name="adj" fmla="val 14545"/>
            </a:avLst>
          </a:prstGeom>
          <a:solidFill>
            <a:schemeClr val="bg1"/>
          </a:solidFill>
          <a:ln/>
        </p:spPr>
        <p:txBody>
          <a:bodyPr wrap="square" lIns="0" tIns="0" rIns="0" bIns="0" rtlCol="0" anchor="ctr"/>
          <a:lstStyle/>
          <a:p>
            <a:pPr marL="0" indent="0" algn="ctr">
              <a:buNone/>
            </a:pPr>
            <a:r>
              <a:rPr lang="en-US" sz="2200" b="1" dirty="0">
                <a:solidFill>
                  <a:schemeClr val="tx1"/>
                </a:solidFill>
              </a:rPr>
              <a:t>9</a:t>
            </a:r>
            <a:endParaRPr lang="en-US" sz="2200" dirty="0"/>
          </a:p>
        </p:txBody>
      </p:sp>
      <p:sp>
        <p:nvSpPr>
          <p:cNvPr id="8" name="Text 6"/>
          <p:cNvSpPr txBox="1"/>
          <p:nvPr/>
        </p:nvSpPr>
        <p:spPr>
          <a:xfrm>
            <a:off x="1234440" y="2880360"/>
            <a:ext cx="5120640" cy="365760"/>
          </a:xfrm>
          <a:prstGeom prst="rect">
            <a:avLst/>
          </a:prstGeom>
          <a:noFill/>
          <a:ln/>
        </p:spPr>
        <p:txBody>
          <a:bodyPr wrap="square" lIns="0" tIns="0" rIns="0" bIns="0" rtlCol="0" anchor="t"/>
          <a:lstStyle/>
          <a:p>
            <a:pPr marL="0" indent="0">
              <a:buNone/>
            </a:pPr>
            <a:r>
              <a:rPr lang="en-US" sz="1900" b="1" dirty="0">
                <a:solidFill>
                  <a:schemeClr val="bg1"/>
                </a:solidFill>
              </a:rPr>
              <a:t>Warmup–stable–decay (WSD) schedule</a:t>
            </a:r>
            <a:endParaRPr lang="en-US" sz="1900" dirty="0"/>
          </a:p>
        </p:txBody>
      </p:sp>
      <p:sp>
        <p:nvSpPr>
          <p:cNvPr id="9" name="Text 7"/>
          <p:cNvSpPr txBox="1"/>
          <p:nvPr/>
        </p:nvSpPr>
        <p:spPr>
          <a:xfrm>
            <a:off x="1234440" y="3264408"/>
            <a:ext cx="5120640" cy="1005840"/>
          </a:xfrm>
          <a:prstGeom prst="rect">
            <a:avLst/>
          </a:prstGeom>
          <a:noFill/>
          <a:ln/>
        </p:spPr>
        <p:txBody>
          <a:bodyPr wrap="square" lIns="0" tIns="0" rIns="0" bIns="0" rtlCol="0" anchor="t"/>
          <a:lstStyle/>
          <a:p>
            <a:pPr marL="0" indent="0">
              <a:buNone/>
            </a:pPr>
            <a:r>
              <a:rPr lang="en-US" sz="1500" dirty="0">
                <a:solidFill>
                  <a:schemeClr val="bg2"/>
                </a:solidFill>
              </a:rPr>
              <a:t>In the decay phase (shaded) the iterates settle onto the floor and GD's loss drops ~10×. The high LR was hiding its progress.</a:t>
            </a:r>
            <a:endParaRPr lang="en-US" sz="1500" dirty="0"/>
          </a:p>
        </p:txBody>
      </p:sp>
      <p:pic>
        <p:nvPicPr>
          <p:cNvPr id="10" name="preset8.png" descr="/Users/charlie/Documents/Notre Dame/LPM/opt-intro/figures/playground/preset8.png"/>
          <p:cNvPicPr>
            <a:picLocks noChangeAspect="1"/>
          </p:cNvPicPr>
          <p:nvPr/>
        </p:nvPicPr>
        <p:blipFill>
          <a:blip r:embed="rId3"/>
          <a:stretch>
            <a:fillRect/>
          </a:stretch>
        </p:blipFill>
        <p:spPr>
          <a:xfrm>
            <a:off x="6355080" y="1390652"/>
            <a:ext cx="5285232" cy="2247896"/>
          </a:xfrm>
          <a:prstGeom prst="rect">
            <a:avLst/>
          </a:prstGeom>
        </p:spPr>
      </p:pic>
      <p:pic>
        <p:nvPicPr>
          <p:cNvPr id="11" name="preset9.png" descr="/Users/charlie/Documents/Notre Dame/LPM/opt-intro/figures/playground/preset9.png"/>
          <p:cNvPicPr>
            <a:picLocks noChangeAspect="1"/>
          </p:cNvPicPr>
          <p:nvPr/>
        </p:nvPicPr>
        <p:blipFill>
          <a:blip r:embed="rId4"/>
          <a:stretch>
            <a:fillRect/>
          </a:stretch>
        </p:blipFill>
        <p:spPr>
          <a:xfrm>
            <a:off x="6355080" y="3813812"/>
            <a:ext cx="5285232" cy="2247896"/>
          </a:xfrm>
          <a:prstGeom prst="rect">
            <a:avLst/>
          </a:prstGeom>
        </p:spPr>
      </p:pic>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bg2"/>
                </a:solidFill>
              </a:defRPr>
            </a:lvl1pPr>
          </a:lstStyle>
          <a:p>
            <a:pPr algn="r"/>
            <a:fld id="{F7021451-1387-4CA6-816F-3879F97B5CBC}" type="slidenum">
              <a:rPr lang="en-US" b="0"/>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Adagrad → RMSProp → Adam: scale each coordinate</a:t>
            </a:r>
            <a:endParaRPr lang="en-US" sz="3200" dirty="0"/>
          </a:p>
        </p:txBody>
      </p:sp>
      <p:sp>
        <p:nvSpPr>
          <p:cNvPr id="3" name="row 1"/>
          <p:cNvSpPr/>
          <p:nvPr/>
        </p:nvSpPr>
        <p:spPr>
          <a:xfrm>
            <a:off x="548640" y="1371600"/>
            <a:ext cx="11094415" cy="932688"/>
          </a:xfrm>
          <a:prstGeom prst="roundRect">
            <a:avLst>
              <a:gd name="adj" fmla="val 7843"/>
            </a:avLst>
          </a:prstGeom>
          <a:solidFill>
            <a:schemeClr val="bg2"/>
          </a:solidFill>
          <a:ln/>
        </p:spPr>
        <p:txBody>
          <a:bodyPr/>
          <a:lstStyle/>
          <a:p>
            <a:endParaRPr lang="en-US"/>
          </a:p>
        </p:txBody>
      </p:sp>
      <p:sp>
        <p:nvSpPr>
          <p:cNvPr id="4" name="Text 2"/>
          <p:cNvSpPr txBox="1"/>
          <p:nvPr/>
        </p:nvSpPr>
        <p:spPr>
          <a:xfrm>
            <a:off x="1097280" y="1481328"/>
            <a:ext cx="2194560" cy="731520"/>
          </a:xfrm>
          <a:prstGeom prst="rect">
            <a:avLst/>
          </a:prstGeom>
          <a:noFill/>
          <a:ln/>
        </p:spPr>
        <p:txBody>
          <a:bodyPr wrap="square" lIns="0" tIns="0" rIns="0" bIns="0" rtlCol="0" anchor="ctr"/>
          <a:lstStyle/>
          <a:p>
            <a:pPr marL="0" indent="0">
              <a:buNone/>
            </a:pPr>
            <a:r>
              <a:rPr lang="en-US" sz="1800" b="1" dirty="0">
                <a:solidFill>
                  <a:schemeClr val="tx1"/>
                </a:solidFill>
              </a:rPr>
              <a:t>Adagrad (2011)</a:t>
            </a:r>
            <a:endParaRPr lang="en-US" sz="1800" dirty="0"/>
          </a:p>
        </p:txBody>
      </p:sp>
      <p:sp>
        <p:nvSpPr>
          <p:cNvPr id="5" name="Text 3"/>
          <p:cNvSpPr txBox="1"/>
          <p:nvPr/>
        </p:nvSpPr>
        <p:spPr>
          <a:xfrm>
            <a:off x="2926080" y="1481328"/>
            <a:ext cx="5120640" cy="731520"/>
          </a:xfrm>
          <a:prstGeom prst="rect">
            <a:avLst/>
          </a:prstGeom>
          <a:noFill/>
          <a:ln/>
        </p:spPr>
        <p:txBody>
          <a:bodyPr wrap="square" lIns="0" tIns="0" rIns="0" bIns="0" rtlCol="0" anchor="ctr"/>
          <a:lstStyle/>
          <a:p>
            <a:pPr marL="0" indent="0">
              <a:buNone/>
            </a:pPr>
            <a:r>
              <a:rPr lang="en-US" sz="1800" dirty="0">
                <a:solidFill>
                  <a:schemeClr val="tx1"/>
                </a:solidFill>
                <a:latin typeface="Cambria" pitchFamily="34" charset="0"/>
                <a:ea typeface="Cambria" pitchFamily="34" charset="-122"/>
                <a:cs typeface="Cambria" pitchFamily="34" charset="-120"/>
              </a:rPr>
              <a:t>v ← v + g²         W ← W − η g / √v</a:t>
            </a:r>
            <a:endParaRPr lang="en-US" sz="1800" dirty="0"/>
          </a:p>
        </p:txBody>
      </p:sp>
      <p:sp>
        <p:nvSpPr>
          <p:cNvPr id="6" name="Text 4"/>
          <p:cNvSpPr txBox="1"/>
          <p:nvPr/>
        </p:nvSpPr>
        <p:spPr>
          <a:xfrm>
            <a:off x="8183880" y="1481328"/>
            <a:ext cx="3291840" cy="731520"/>
          </a:xfrm>
          <a:prstGeom prst="rect">
            <a:avLst/>
          </a:prstGeom>
          <a:noFill/>
          <a:ln/>
        </p:spPr>
        <p:txBody>
          <a:bodyPr wrap="square" lIns="0" tIns="0" rIns="0" bIns="0" rtlCol="0" anchor="ctr"/>
          <a:lstStyle/>
          <a:p>
            <a:pPr marL="0" indent="0">
              <a:buNone/>
            </a:pPr>
            <a:r>
              <a:rPr lang="en-US" sz="1500" dirty="0">
                <a:solidFill>
                  <a:schemeClr val="tx2"/>
                </a:solidFill>
              </a:rPr>
              <a:t>a step size per weight, from its gradient history</a:t>
            </a:r>
            <a:endParaRPr lang="en-US" sz="1500" dirty="0"/>
          </a:p>
        </p:txBody>
      </p:sp>
      <p:sp>
        <p:nvSpPr>
          <p:cNvPr id="7" name="row 2"/>
          <p:cNvSpPr/>
          <p:nvPr/>
        </p:nvSpPr>
        <p:spPr>
          <a:xfrm>
            <a:off x="548640" y="2450592"/>
            <a:ext cx="11094415" cy="932688"/>
          </a:xfrm>
          <a:prstGeom prst="roundRect">
            <a:avLst>
              <a:gd name="adj" fmla="val 7843"/>
            </a:avLst>
          </a:prstGeom>
          <a:solidFill>
            <a:schemeClr val="bg2"/>
          </a:solidFill>
          <a:ln/>
        </p:spPr>
        <p:txBody>
          <a:bodyPr/>
          <a:lstStyle/>
          <a:p>
            <a:endParaRPr lang="en-US"/>
          </a:p>
        </p:txBody>
      </p:sp>
      <p:sp>
        <p:nvSpPr>
          <p:cNvPr id="8" name="Text 6"/>
          <p:cNvSpPr txBox="1"/>
          <p:nvPr/>
        </p:nvSpPr>
        <p:spPr>
          <a:xfrm>
            <a:off x="1097280" y="2560320"/>
            <a:ext cx="2194560" cy="731520"/>
          </a:xfrm>
          <a:prstGeom prst="rect">
            <a:avLst/>
          </a:prstGeom>
          <a:noFill/>
          <a:ln/>
        </p:spPr>
        <p:txBody>
          <a:bodyPr wrap="square" lIns="0" tIns="0" rIns="0" bIns="0" rtlCol="0" anchor="ctr"/>
          <a:lstStyle/>
          <a:p>
            <a:pPr marL="0" indent="0">
              <a:buNone/>
            </a:pPr>
            <a:r>
              <a:rPr lang="en-US" sz="1800" b="1" dirty="0">
                <a:solidFill>
                  <a:schemeClr val="tx1"/>
                </a:solidFill>
              </a:rPr>
              <a:t>RMSProp (2012)</a:t>
            </a:r>
            <a:endParaRPr lang="en-US" sz="1800" dirty="0"/>
          </a:p>
        </p:txBody>
      </p:sp>
      <p:sp>
        <p:nvSpPr>
          <p:cNvPr id="9" name="Text 7"/>
          <p:cNvSpPr txBox="1"/>
          <p:nvPr/>
        </p:nvSpPr>
        <p:spPr>
          <a:xfrm>
            <a:off x="2926080" y="2560320"/>
            <a:ext cx="5120640" cy="731520"/>
          </a:xfrm>
          <a:prstGeom prst="rect">
            <a:avLst/>
          </a:prstGeom>
          <a:noFill/>
          <a:ln/>
        </p:spPr>
        <p:txBody>
          <a:bodyPr wrap="square" lIns="0" tIns="0" rIns="0" bIns="0" rtlCol="0" anchor="ctr"/>
          <a:lstStyle/>
          <a:p>
            <a:pPr marL="0" indent="0">
              <a:buNone/>
            </a:pPr>
            <a:r>
              <a:rPr lang="en-US" sz="1800" dirty="0">
                <a:solidFill>
                  <a:schemeClr val="tx1"/>
                </a:solidFill>
                <a:latin typeface="Cambria" pitchFamily="34" charset="0"/>
                <a:ea typeface="Cambria" pitchFamily="34" charset="-122"/>
                <a:cs typeface="Cambria" pitchFamily="34" charset="-120"/>
              </a:rPr>
              <a:t>v ← β₂ v + (1 − β₂) g²</a:t>
            </a:r>
            <a:endParaRPr lang="en-US" sz="1800" dirty="0"/>
          </a:p>
        </p:txBody>
      </p:sp>
      <p:sp>
        <p:nvSpPr>
          <p:cNvPr id="10" name="Text 8"/>
          <p:cNvSpPr txBox="1"/>
          <p:nvPr/>
        </p:nvSpPr>
        <p:spPr>
          <a:xfrm>
            <a:off x="8183880" y="2560320"/>
            <a:ext cx="3291840" cy="731520"/>
          </a:xfrm>
          <a:prstGeom prst="rect">
            <a:avLst/>
          </a:prstGeom>
          <a:noFill/>
          <a:ln/>
        </p:spPr>
        <p:txBody>
          <a:bodyPr wrap="square" lIns="0" tIns="0" rIns="0" bIns="0" rtlCol="0" anchor="ctr"/>
          <a:lstStyle/>
          <a:p>
            <a:pPr marL="0" indent="0">
              <a:buNone/>
            </a:pPr>
            <a:r>
              <a:rPr lang="en-US" sz="1500" dirty="0">
                <a:solidFill>
                  <a:schemeClr val="tx2"/>
                </a:solidFill>
              </a:rPr>
              <a:t>forget old history: moving average</a:t>
            </a:r>
            <a:endParaRPr lang="en-US" sz="1500" dirty="0"/>
          </a:p>
        </p:txBody>
      </p:sp>
      <p:sp>
        <p:nvSpPr>
          <p:cNvPr id="11" name="row 3"/>
          <p:cNvSpPr/>
          <p:nvPr/>
        </p:nvSpPr>
        <p:spPr>
          <a:xfrm>
            <a:off x="548640" y="3529584"/>
            <a:ext cx="11094415" cy="932688"/>
          </a:xfrm>
          <a:prstGeom prst="roundRect">
            <a:avLst>
              <a:gd name="adj" fmla="val 7843"/>
            </a:avLst>
          </a:prstGeom>
          <a:solidFill>
            <a:schemeClr val="bg2"/>
          </a:solidFill>
          <a:ln/>
        </p:spPr>
        <p:txBody>
          <a:bodyPr/>
          <a:lstStyle/>
          <a:p>
            <a:endParaRPr lang="en-US"/>
          </a:p>
        </p:txBody>
      </p:sp>
      <p:sp>
        <p:nvSpPr>
          <p:cNvPr id="12" name="swatch"/>
          <p:cNvSpPr/>
          <p:nvPr/>
        </p:nvSpPr>
        <p:spPr>
          <a:xfrm>
            <a:off x="777240" y="3904488"/>
            <a:ext cx="182880" cy="182880"/>
          </a:xfrm>
          <a:prstGeom prst="ellipse">
            <a:avLst/>
          </a:prstGeom>
          <a:solidFill>
            <a:srgbClr val="1BAF7A"/>
          </a:solidFill>
          <a:ln/>
        </p:spPr>
        <p:txBody>
          <a:bodyPr/>
          <a:lstStyle/>
          <a:p>
            <a:endParaRPr lang="en-US"/>
          </a:p>
        </p:txBody>
      </p:sp>
      <p:sp>
        <p:nvSpPr>
          <p:cNvPr id="13" name="Text 11"/>
          <p:cNvSpPr txBox="1"/>
          <p:nvPr/>
        </p:nvSpPr>
        <p:spPr>
          <a:xfrm>
            <a:off x="1097280" y="3639312"/>
            <a:ext cx="2194560" cy="731520"/>
          </a:xfrm>
          <a:prstGeom prst="rect">
            <a:avLst/>
          </a:prstGeom>
          <a:noFill/>
          <a:ln/>
        </p:spPr>
        <p:txBody>
          <a:bodyPr wrap="square" lIns="0" tIns="0" rIns="0" bIns="0" rtlCol="0" anchor="ctr"/>
          <a:lstStyle/>
          <a:p>
            <a:pPr marL="0" indent="0">
              <a:buNone/>
            </a:pPr>
            <a:r>
              <a:rPr lang="en-US" sz="1800" b="1" dirty="0">
                <a:solidFill>
                  <a:schemeClr val="tx1"/>
                </a:solidFill>
              </a:rPr>
              <a:t>Adam (2015)</a:t>
            </a:r>
            <a:endParaRPr lang="en-US" sz="1800" dirty="0"/>
          </a:p>
        </p:txBody>
      </p:sp>
      <p:sp>
        <p:nvSpPr>
          <p:cNvPr id="14" name="Text 12"/>
          <p:cNvSpPr txBox="1"/>
          <p:nvPr/>
        </p:nvSpPr>
        <p:spPr>
          <a:xfrm>
            <a:off x="2926080" y="3639312"/>
            <a:ext cx="5120640" cy="731520"/>
          </a:xfrm>
          <a:prstGeom prst="rect">
            <a:avLst/>
          </a:prstGeom>
          <a:noFill/>
          <a:ln/>
        </p:spPr>
        <p:txBody>
          <a:bodyPr wrap="square" lIns="0" tIns="0" rIns="0" bIns="0" rtlCol="0" anchor="ctr"/>
          <a:lstStyle/>
          <a:p>
            <a:pPr marL="0" indent="0">
              <a:buNone/>
            </a:pPr>
            <a:r>
              <a:rPr lang="en-US" sz="1800" dirty="0">
                <a:solidFill>
                  <a:schemeClr val="tx1"/>
                </a:solidFill>
                <a:latin typeface="Cambria" pitchFamily="34" charset="0"/>
                <a:ea typeface="Cambria" pitchFamily="34" charset="-122"/>
                <a:cs typeface="Cambria" pitchFamily="34" charset="-120"/>
              </a:rPr>
              <a:t>m ← β₁ m + (1 − β₁) g      W ← W − η m̂ / √v̂</a:t>
            </a:r>
            <a:endParaRPr lang="en-US" sz="1800" dirty="0"/>
          </a:p>
        </p:txBody>
      </p:sp>
      <p:sp>
        <p:nvSpPr>
          <p:cNvPr id="15" name="Text 13"/>
          <p:cNvSpPr txBox="1"/>
          <p:nvPr/>
        </p:nvSpPr>
        <p:spPr>
          <a:xfrm>
            <a:off x="8183880" y="3639312"/>
            <a:ext cx="3291840" cy="731520"/>
          </a:xfrm>
          <a:prstGeom prst="rect">
            <a:avLst/>
          </a:prstGeom>
          <a:noFill/>
          <a:ln/>
        </p:spPr>
        <p:txBody>
          <a:bodyPr wrap="square" lIns="0" tIns="0" rIns="0" bIns="0" rtlCol="0" anchor="ctr"/>
          <a:lstStyle/>
          <a:p>
            <a:pPr marL="0" indent="0">
              <a:buNone/>
            </a:pPr>
            <a:r>
              <a:rPr lang="en-US" sz="1500" dirty="0">
                <a:solidFill>
                  <a:schemeClr val="tx2"/>
                </a:solidFill>
              </a:rPr>
              <a:t>+ momentum, + bias correction for the first steps</a:t>
            </a:r>
            <a:endParaRPr lang="en-US" sz="1500" dirty="0"/>
          </a:p>
        </p:txBody>
      </p:sp>
      <p:sp>
        <p:nvSpPr>
          <p:cNvPr id="16" name="row 4"/>
          <p:cNvSpPr/>
          <p:nvPr/>
        </p:nvSpPr>
        <p:spPr>
          <a:xfrm>
            <a:off x="548640" y="4608576"/>
            <a:ext cx="11094415" cy="932688"/>
          </a:xfrm>
          <a:prstGeom prst="roundRect">
            <a:avLst>
              <a:gd name="adj" fmla="val 7843"/>
            </a:avLst>
          </a:prstGeom>
          <a:solidFill>
            <a:schemeClr val="bg2"/>
          </a:solidFill>
          <a:ln/>
        </p:spPr>
        <p:txBody>
          <a:bodyPr/>
          <a:lstStyle/>
          <a:p>
            <a:endParaRPr lang="en-US"/>
          </a:p>
        </p:txBody>
      </p:sp>
      <p:sp>
        <p:nvSpPr>
          <p:cNvPr id="17" name="swatch"/>
          <p:cNvSpPr/>
          <p:nvPr/>
        </p:nvSpPr>
        <p:spPr>
          <a:xfrm>
            <a:off x="777240" y="4983480"/>
            <a:ext cx="182880" cy="182880"/>
          </a:xfrm>
          <a:prstGeom prst="ellipse">
            <a:avLst/>
          </a:prstGeom>
          <a:solidFill>
            <a:srgbClr val="EDA100"/>
          </a:solidFill>
          <a:ln/>
        </p:spPr>
        <p:txBody>
          <a:bodyPr/>
          <a:lstStyle/>
          <a:p>
            <a:endParaRPr lang="en-US"/>
          </a:p>
        </p:txBody>
      </p:sp>
      <p:sp>
        <p:nvSpPr>
          <p:cNvPr id="18" name="Text 16"/>
          <p:cNvSpPr txBox="1"/>
          <p:nvPr/>
        </p:nvSpPr>
        <p:spPr>
          <a:xfrm>
            <a:off x="1097280" y="4718304"/>
            <a:ext cx="2194560" cy="731520"/>
          </a:xfrm>
          <a:prstGeom prst="rect">
            <a:avLst/>
          </a:prstGeom>
          <a:noFill/>
          <a:ln/>
        </p:spPr>
        <p:txBody>
          <a:bodyPr wrap="square" lIns="0" tIns="0" rIns="0" bIns="0" rtlCol="0" anchor="ctr"/>
          <a:lstStyle/>
          <a:p>
            <a:pPr marL="0" indent="0">
              <a:buNone/>
            </a:pPr>
            <a:r>
              <a:rPr lang="en-US" sz="1800" b="1" dirty="0">
                <a:solidFill>
                  <a:schemeClr val="tx1"/>
                </a:solidFill>
              </a:rPr>
              <a:t>AdamW (2019)</a:t>
            </a:r>
            <a:endParaRPr lang="en-US" sz="1800" dirty="0"/>
          </a:p>
        </p:txBody>
      </p:sp>
      <p:sp>
        <p:nvSpPr>
          <p:cNvPr id="19" name="Text 17"/>
          <p:cNvSpPr txBox="1"/>
          <p:nvPr/>
        </p:nvSpPr>
        <p:spPr>
          <a:xfrm>
            <a:off x="2926080" y="4718304"/>
            <a:ext cx="5120640" cy="731520"/>
          </a:xfrm>
          <a:prstGeom prst="rect">
            <a:avLst/>
          </a:prstGeom>
          <a:noFill/>
          <a:ln/>
        </p:spPr>
        <p:txBody>
          <a:bodyPr wrap="square" lIns="0" tIns="0" rIns="0" bIns="0" rtlCol="0" anchor="ctr"/>
          <a:lstStyle/>
          <a:p>
            <a:pPr marL="0" indent="0">
              <a:buNone/>
            </a:pPr>
            <a:r>
              <a:rPr lang="en-US" sz="1800" dirty="0">
                <a:solidFill>
                  <a:schemeClr val="tx1"/>
                </a:solidFill>
                <a:latin typeface="Cambria" pitchFamily="34" charset="0"/>
                <a:ea typeface="Cambria" pitchFamily="34" charset="-122"/>
                <a:cs typeface="Cambria" pitchFamily="34" charset="-120"/>
              </a:rPr>
              <a:t>W ← W − η ( m̂ / √v̂ + λ W )</a:t>
            </a:r>
            <a:endParaRPr lang="en-US" sz="1800" dirty="0"/>
          </a:p>
        </p:txBody>
      </p:sp>
      <p:sp>
        <p:nvSpPr>
          <p:cNvPr id="20" name="Text 18"/>
          <p:cNvSpPr txBox="1"/>
          <p:nvPr/>
        </p:nvSpPr>
        <p:spPr>
          <a:xfrm>
            <a:off x="8183880" y="4718304"/>
            <a:ext cx="3291840" cy="731520"/>
          </a:xfrm>
          <a:prstGeom prst="rect">
            <a:avLst/>
          </a:prstGeom>
          <a:noFill/>
          <a:ln/>
        </p:spPr>
        <p:txBody>
          <a:bodyPr wrap="square" lIns="0" tIns="0" rIns="0" bIns="0" rtlCol="0" anchor="ctr"/>
          <a:lstStyle/>
          <a:p>
            <a:pPr marL="0" indent="0">
              <a:buNone/>
            </a:pPr>
            <a:r>
              <a:rPr lang="en-US" sz="1500" dirty="0">
                <a:solidFill>
                  <a:schemeClr val="tx2"/>
                </a:solidFill>
              </a:rPr>
              <a:t>weight decay applied directly, not through the gradient</a:t>
            </a:r>
            <a:endParaRPr lang="en-US" sz="1500" dirty="0"/>
          </a:p>
        </p:txBody>
      </p:sp>
      <p:sp>
        <p:nvSpPr>
          <p:cNvPr id="21" name="Text 19"/>
          <p:cNvSpPr txBox="1"/>
          <p:nvPr/>
        </p:nvSpPr>
        <p:spPr>
          <a:xfrm>
            <a:off x="548640" y="5760720"/>
            <a:ext cx="11094415" cy="457200"/>
          </a:xfrm>
          <a:prstGeom prst="rect">
            <a:avLst/>
          </a:prstGeom>
          <a:noFill/>
          <a:ln/>
        </p:spPr>
        <p:txBody>
          <a:bodyPr wrap="square" lIns="0" tIns="0" rIns="0" bIns="0" rtlCol="0" anchor="t"/>
          <a:lstStyle/>
          <a:p>
            <a:pPr marL="0" indent="0">
              <a:buNone/>
            </a:pPr>
            <a:r>
              <a:rPr lang="en-US" sz="1600" b="1" dirty="0">
                <a:solidFill>
                  <a:schemeClr val="tx1"/>
                </a:solidFill>
              </a:rPr>
              <a:t>Diagonal preconditioning: each weight gets its own step size, but weights never "talk" to each other.</a:t>
            </a:r>
            <a:endParaRPr lang="en-US" sz="16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β₁ and β₂ are averaging windows</a:t>
            </a:r>
            <a:endParaRPr lang="en-US" sz="3200" dirty="0"/>
          </a:p>
        </p:txBody>
      </p:sp>
      <p:sp>
        <p:nvSpPr>
          <p:cNvPr id="3" name="beta card 1"/>
          <p:cNvSpPr/>
          <p:nvPr/>
        </p:nvSpPr>
        <p:spPr>
          <a:xfrm>
            <a:off x="548640" y="1371600"/>
            <a:ext cx="3593592" cy="1737360"/>
          </a:xfrm>
          <a:prstGeom prst="roundRect">
            <a:avLst>
              <a:gd name="adj" fmla="val 4211"/>
            </a:avLst>
          </a:prstGeom>
          <a:solidFill>
            <a:schemeClr val="bg2"/>
          </a:solidFill>
          <a:ln/>
        </p:spPr>
        <p:txBody>
          <a:bodyPr/>
          <a:lstStyle/>
          <a:p>
            <a:endParaRPr lang="en-US"/>
          </a:p>
        </p:txBody>
      </p:sp>
      <p:sp>
        <p:nvSpPr>
          <p:cNvPr id="4" name="Text 2"/>
          <p:cNvSpPr txBox="1"/>
          <p:nvPr/>
        </p:nvSpPr>
        <p:spPr>
          <a:xfrm>
            <a:off x="822960" y="1536192"/>
            <a:ext cx="3108960" cy="685800"/>
          </a:xfrm>
          <a:prstGeom prst="rect">
            <a:avLst/>
          </a:prstGeom>
          <a:noFill/>
          <a:ln/>
        </p:spPr>
        <p:txBody>
          <a:bodyPr wrap="square" lIns="0" tIns="0" rIns="0" bIns="0" rtlCol="0" anchor="t"/>
          <a:lstStyle/>
          <a:p>
            <a:pPr marL="0" indent="0">
              <a:buNone/>
            </a:pPr>
            <a:r>
              <a:rPr lang="en-US" sz="3200" b="1" dirty="0">
                <a:solidFill>
                  <a:schemeClr val="tx1"/>
                </a:solidFill>
              </a:rPr>
              <a:t>≈ 10 steps</a:t>
            </a:r>
            <a:endParaRPr lang="en-US" sz="3200" dirty="0"/>
          </a:p>
        </p:txBody>
      </p:sp>
      <p:sp>
        <p:nvSpPr>
          <p:cNvPr id="5" name="Text 3"/>
          <p:cNvSpPr txBox="1"/>
          <p:nvPr/>
        </p:nvSpPr>
        <p:spPr>
          <a:xfrm>
            <a:off x="822960" y="2249424"/>
            <a:ext cx="3108960" cy="685800"/>
          </a:xfrm>
          <a:prstGeom prst="rect">
            <a:avLst/>
          </a:prstGeom>
          <a:noFill/>
          <a:ln/>
        </p:spPr>
        <p:txBody>
          <a:bodyPr wrap="square" lIns="0" tIns="0" rIns="0" bIns="0" rtlCol="0" anchor="t"/>
          <a:lstStyle/>
          <a:p>
            <a:pPr marL="0" indent="0">
              <a:buNone/>
            </a:pPr>
            <a:r>
              <a:rPr lang="en-US" sz="1400" dirty="0">
                <a:solidFill>
                  <a:schemeClr val="tx2"/>
                </a:solidFill>
              </a:rPr>
              <a:t>β₁ = 0.9: m̂ estimates the mean gradient</a:t>
            </a:r>
            <a:endParaRPr lang="en-US" sz="1400" dirty="0"/>
          </a:p>
        </p:txBody>
      </p:sp>
      <p:sp>
        <p:nvSpPr>
          <p:cNvPr id="6" name="beta card 2"/>
          <p:cNvSpPr/>
          <p:nvPr/>
        </p:nvSpPr>
        <p:spPr>
          <a:xfrm>
            <a:off x="4297680" y="1371600"/>
            <a:ext cx="3593592" cy="1737360"/>
          </a:xfrm>
          <a:prstGeom prst="roundRect">
            <a:avLst>
              <a:gd name="adj" fmla="val 4211"/>
            </a:avLst>
          </a:prstGeom>
          <a:solidFill>
            <a:schemeClr val="bg2"/>
          </a:solidFill>
          <a:ln/>
        </p:spPr>
        <p:txBody>
          <a:bodyPr/>
          <a:lstStyle/>
          <a:p>
            <a:endParaRPr lang="en-US"/>
          </a:p>
        </p:txBody>
      </p:sp>
      <p:sp>
        <p:nvSpPr>
          <p:cNvPr id="7" name="Text 5"/>
          <p:cNvSpPr txBox="1"/>
          <p:nvPr/>
        </p:nvSpPr>
        <p:spPr>
          <a:xfrm>
            <a:off x="4572000" y="1536192"/>
            <a:ext cx="3108960" cy="685800"/>
          </a:xfrm>
          <a:prstGeom prst="rect">
            <a:avLst/>
          </a:prstGeom>
          <a:noFill/>
          <a:ln/>
        </p:spPr>
        <p:txBody>
          <a:bodyPr wrap="square" lIns="0" tIns="0" rIns="0" bIns="0" rtlCol="0" anchor="t"/>
          <a:lstStyle/>
          <a:p>
            <a:pPr marL="0" indent="0">
              <a:buNone/>
            </a:pPr>
            <a:r>
              <a:rPr lang="en-US" sz="3200" b="1" dirty="0">
                <a:solidFill>
                  <a:schemeClr val="tx1"/>
                </a:solidFill>
              </a:rPr>
              <a:t>≈ 1000 steps</a:t>
            </a:r>
            <a:endParaRPr lang="en-US" sz="3200" dirty="0"/>
          </a:p>
        </p:txBody>
      </p:sp>
      <p:sp>
        <p:nvSpPr>
          <p:cNvPr id="8" name="Text 6"/>
          <p:cNvSpPr txBox="1"/>
          <p:nvPr/>
        </p:nvSpPr>
        <p:spPr>
          <a:xfrm>
            <a:off x="4572000" y="2249424"/>
            <a:ext cx="3108960" cy="685800"/>
          </a:xfrm>
          <a:prstGeom prst="rect">
            <a:avLst/>
          </a:prstGeom>
          <a:noFill/>
          <a:ln/>
        </p:spPr>
        <p:txBody>
          <a:bodyPr wrap="square" lIns="0" tIns="0" rIns="0" bIns="0" rtlCol="0" anchor="t"/>
          <a:lstStyle/>
          <a:p>
            <a:pPr marL="0" indent="0">
              <a:buNone/>
            </a:pPr>
            <a:r>
              <a:rPr lang="en-US" sz="1400" dirty="0">
                <a:solidFill>
                  <a:schemeClr val="tx2"/>
                </a:solidFill>
              </a:rPr>
              <a:t>β₂ = 0.999: v̂ estimates the gradient's typical size</a:t>
            </a:r>
            <a:endParaRPr lang="en-US" sz="1400" dirty="0"/>
          </a:p>
        </p:txBody>
      </p:sp>
      <p:sp>
        <p:nvSpPr>
          <p:cNvPr id="9" name="beta card 3"/>
          <p:cNvSpPr/>
          <p:nvPr/>
        </p:nvSpPr>
        <p:spPr>
          <a:xfrm>
            <a:off x="8046720" y="1371600"/>
            <a:ext cx="3593592" cy="1737360"/>
          </a:xfrm>
          <a:prstGeom prst="roundRect">
            <a:avLst>
              <a:gd name="adj" fmla="val 4211"/>
            </a:avLst>
          </a:prstGeom>
          <a:solidFill>
            <a:schemeClr val="bg2"/>
          </a:solidFill>
          <a:ln/>
        </p:spPr>
        <p:txBody>
          <a:bodyPr/>
          <a:lstStyle/>
          <a:p>
            <a:endParaRPr lang="en-US"/>
          </a:p>
        </p:txBody>
      </p:sp>
      <p:sp>
        <p:nvSpPr>
          <p:cNvPr id="10" name="Text 8"/>
          <p:cNvSpPr txBox="1"/>
          <p:nvPr/>
        </p:nvSpPr>
        <p:spPr>
          <a:xfrm>
            <a:off x="8321040" y="1536192"/>
            <a:ext cx="3108960" cy="685800"/>
          </a:xfrm>
          <a:prstGeom prst="rect">
            <a:avLst/>
          </a:prstGeom>
          <a:noFill/>
          <a:ln/>
        </p:spPr>
        <p:txBody>
          <a:bodyPr wrap="square" lIns="0" tIns="0" rIns="0" bIns="0" rtlCol="0" anchor="t"/>
          <a:lstStyle/>
          <a:p>
            <a:pPr marL="0" indent="0">
              <a:buNone/>
            </a:pPr>
            <a:r>
              <a:rPr lang="en-US" sz="3200" b="1" dirty="0">
                <a:solidFill>
                  <a:schemeClr val="tx1"/>
                </a:solidFill>
              </a:rPr>
              <a:t>m̂ / √v̂ ≈ SNR</a:t>
            </a:r>
            <a:endParaRPr lang="en-US" sz="3200" dirty="0"/>
          </a:p>
        </p:txBody>
      </p:sp>
      <p:sp>
        <p:nvSpPr>
          <p:cNvPr id="11" name="Text 9"/>
          <p:cNvSpPr txBox="1"/>
          <p:nvPr/>
        </p:nvSpPr>
        <p:spPr>
          <a:xfrm>
            <a:off x="8321040" y="2249424"/>
            <a:ext cx="3108960" cy="685800"/>
          </a:xfrm>
          <a:prstGeom prst="rect">
            <a:avLst/>
          </a:prstGeom>
          <a:noFill/>
          <a:ln/>
        </p:spPr>
        <p:txBody>
          <a:bodyPr wrap="square" lIns="0" tIns="0" rIns="0" bIns="0" rtlCol="0" anchor="t"/>
          <a:lstStyle/>
          <a:p>
            <a:pPr marL="0" indent="0">
              <a:buNone/>
            </a:pPr>
            <a:r>
              <a:rPr lang="en-US" sz="1400" dirty="0">
                <a:solidFill>
                  <a:schemeClr val="tx2"/>
                </a:solidFill>
              </a:rPr>
              <a:t>consistent sign → step ≈ η (sign descent); noisy → small step</a:t>
            </a:r>
            <a:endParaRPr lang="en-US" sz="1400" dirty="0"/>
          </a:p>
        </p:txBody>
      </p:sp>
      <p:pic>
        <p:nvPicPr>
          <p:cNvPr id="12" name="03_adam_snr.png" descr="/Users/charlie/Documents/Notre Dame/LPM/opt-intro/figures/03_adam_snr.png"/>
          <p:cNvPicPr>
            <a:picLocks noChangeAspect="1"/>
          </p:cNvPicPr>
          <p:nvPr/>
        </p:nvPicPr>
        <p:blipFill>
          <a:blip r:embed="rId3"/>
          <a:stretch>
            <a:fillRect/>
          </a:stretch>
        </p:blipFill>
        <p:spPr>
          <a:xfrm>
            <a:off x="548640" y="3475112"/>
            <a:ext cx="7498080" cy="2239497"/>
          </a:xfrm>
          <a:prstGeom prst="rect">
            <a:avLst/>
          </a:prstGeom>
        </p:spPr>
      </p:pic>
      <p:sp>
        <p:nvSpPr>
          <p:cNvPr id="13" name="Text 10"/>
          <p:cNvSpPr txBox="1"/>
          <p:nvPr/>
        </p:nvSpPr>
        <p:spPr>
          <a:xfrm>
            <a:off x="8275320" y="3429000"/>
            <a:ext cx="3364992" cy="2788920"/>
          </a:xfrm>
          <a:prstGeom prst="rect">
            <a:avLst/>
          </a:prstGeom>
          <a:noFill/>
          <a:ln/>
        </p:spPr>
        <p:txBody>
          <a:bodyPr wrap="square" lIns="0" tIns="0" rIns="0" bIns="0" rtlCol="0" anchor="t"/>
          <a:lstStyle/>
          <a:p>
            <a:pPr marL="0" indent="0">
              <a:buNone/>
            </a:pPr>
            <a:r>
              <a:rPr lang="en-US" sz="1500" b="1" dirty="0">
                <a:solidFill>
                  <a:schemeClr val="tx1"/>
                </a:solidFill>
              </a:rPr>
              <a:t>At the end of real training, almost no weight is near 1:</a:t>
            </a:r>
            <a:endParaRPr lang="en-US" sz="1500" dirty="0"/>
          </a:p>
          <a:p>
            <a:pPr marL="0" indent="0">
              <a:buNone/>
            </a:pPr>
            <a:r>
              <a:rPr lang="en-US" sz="1500" dirty="0">
                <a:solidFill>
                  <a:schemeClr val="tx1"/>
                </a:solidFill>
              </a:rPr>
              <a:t>Adam is not acting like sign descent here.</a:t>
            </a:r>
            <a:endParaRPr lang="en-US" sz="1500" dirty="0"/>
          </a:p>
          <a:p>
            <a:pPr marL="0" indent="0">
              <a:buNone/>
            </a:pPr>
            <a:r>
              <a:rPr lang="en-US" sz="800" dirty="0">
                <a:solidFill>
                  <a:schemeClr val="tx1"/>
                </a:solidFill>
              </a:rPr>
              <a:t> </a:t>
            </a:r>
            <a:endParaRPr lang="en-US" sz="1500" dirty="0"/>
          </a:p>
          <a:p>
            <a:pPr marL="0" indent="0">
              <a:buNone/>
            </a:pPr>
            <a:r>
              <a:rPr lang="en-US" sz="1400" dirty="0">
                <a:solidFill>
                  <a:schemeClr val="tx2"/>
                </a:solidFill>
              </a:rPr>
              <a:t>Orvieto &amp; Gower 2025: across 1,000+ language models, Adam beats its simplifications; β₁ = β₂ works well, and Adam reads as online estimation of the gradient's mean and variance.</a:t>
            </a:r>
            <a:endParaRPr lang="en-US" sz="15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bg1"/>
                </a:solidFill>
              </a:rPr>
              <a:t>Adam vs a rotated valley</a:t>
            </a:r>
            <a:endParaRPr lang="en-US" sz="3200" dirty="0"/>
          </a:p>
        </p:txBody>
      </p:sp>
      <p:sp>
        <p:nvSpPr>
          <p:cNvPr id="3" name="Text 1"/>
          <p:cNvSpPr>
            <a:spLocks noGrp="1"/>
          </p:cNvSpPr>
          <p:nvPr>
            <p:ph type="body" idx="102" hasCustomPrompt="1"/>
          </p:nvPr>
        </p:nvSpPr>
        <p:spPr>
          <a:xfrm>
            <a:off x="548640" y="6355080"/>
            <a:ext cx="9144000" cy="320040"/>
          </a:xfrm>
          <a:prstGeom prst="rect">
            <a:avLst/>
          </a:prstGeom>
          <a:noFill/>
          <a:ln/>
        </p:spPr>
        <p:txBody>
          <a:bodyPr wrap="square" lIns="0" tIns="0" rIns="0" bIns="0" rtlCol="0" anchor="ctr"/>
          <a:lstStyle/>
          <a:p>
            <a:pPr marL="0" indent="0">
              <a:buNone/>
            </a:pPr>
            <a:r>
              <a:rPr lang="en-US" sz="1200" dirty="0">
                <a:solidFill>
                  <a:schemeClr val="bg2"/>
                </a:solidFill>
              </a:rPr>
              <a:t>playground/index.html  ·  same bowl (κ = 100), same start, rotated 45°</a:t>
            </a:r>
            <a:endParaRPr lang="en-US" sz="1200" dirty="0"/>
          </a:p>
        </p:txBody>
      </p:sp>
      <p:sp>
        <p:nvSpPr>
          <p:cNvPr id="4" name="key 4"/>
          <p:cNvSpPr txBox="1"/>
          <p:nvPr/>
        </p:nvSpPr>
        <p:spPr>
          <a:xfrm>
            <a:off x="548640" y="1435608"/>
            <a:ext cx="502920" cy="502920"/>
          </a:xfrm>
          <a:prstGeom prst="roundRect">
            <a:avLst>
              <a:gd name="adj" fmla="val 14545"/>
            </a:avLst>
          </a:prstGeom>
          <a:solidFill>
            <a:schemeClr val="bg1"/>
          </a:solidFill>
          <a:ln/>
        </p:spPr>
        <p:txBody>
          <a:bodyPr wrap="square" lIns="0" tIns="0" rIns="0" bIns="0" rtlCol="0" anchor="ctr"/>
          <a:lstStyle/>
          <a:p>
            <a:pPr marL="0" indent="0" algn="ctr">
              <a:buNone/>
            </a:pPr>
            <a:r>
              <a:rPr lang="en-US" sz="2200" b="1" dirty="0">
                <a:solidFill>
                  <a:schemeClr val="tx1"/>
                </a:solidFill>
              </a:rPr>
              <a:t>4</a:t>
            </a:r>
            <a:endParaRPr lang="en-US" sz="2200" dirty="0"/>
          </a:p>
        </p:txBody>
      </p:sp>
      <p:sp>
        <p:nvSpPr>
          <p:cNvPr id="5" name="Text 3"/>
          <p:cNvSpPr txBox="1"/>
          <p:nvPr/>
        </p:nvSpPr>
        <p:spPr>
          <a:xfrm>
            <a:off x="1234440" y="1417320"/>
            <a:ext cx="5120640" cy="365760"/>
          </a:xfrm>
          <a:prstGeom prst="rect">
            <a:avLst/>
          </a:prstGeom>
          <a:noFill/>
          <a:ln/>
        </p:spPr>
        <p:txBody>
          <a:bodyPr wrap="square" lIns="0" tIns="0" rIns="0" bIns="0" rtlCol="0" anchor="t"/>
          <a:lstStyle/>
          <a:p>
            <a:pPr marL="0" indent="0">
              <a:buNone/>
            </a:pPr>
            <a:r>
              <a:rPr lang="en-US" sz="1900" b="1" dirty="0">
                <a:solidFill>
                  <a:schemeClr val="bg1"/>
                </a:solidFill>
              </a:rPr>
              <a:t>Axis-aligned valley</a:t>
            </a:r>
            <a:endParaRPr lang="en-US" sz="1900" dirty="0"/>
          </a:p>
        </p:txBody>
      </p:sp>
      <p:sp>
        <p:nvSpPr>
          <p:cNvPr id="6" name="Text 4"/>
          <p:cNvSpPr txBox="1"/>
          <p:nvPr/>
        </p:nvSpPr>
        <p:spPr>
          <a:xfrm>
            <a:off x="1234440" y="1801368"/>
            <a:ext cx="5120640" cy="1005840"/>
          </a:xfrm>
          <a:prstGeom prst="rect">
            <a:avLst/>
          </a:prstGeom>
          <a:noFill/>
          <a:ln/>
        </p:spPr>
        <p:txBody>
          <a:bodyPr wrap="square" lIns="0" tIns="0" rIns="0" bIns="0" rtlCol="0" anchor="t"/>
          <a:lstStyle/>
          <a:p>
            <a:pPr marL="0" indent="0">
              <a:buNone/>
            </a:pPr>
            <a:r>
              <a:rPr lang="en-US" sz="1500" dirty="0">
                <a:solidFill>
                  <a:schemeClr val="bg2"/>
                </a:solidFill>
              </a:rPr>
              <a:t>Adam converges (f − f* ≈ 8e-6); its first steps are 45° sign steps. GD crawls.</a:t>
            </a:r>
            <a:endParaRPr lang="en-US" sz="1500" dirty="0"/>
          </a:p>
        </p:txBody>
      </p:sp>
      <p:sp>
        <p:nvSpPr>
          <p:cNvPr id="7" name="key 5"/>
          <p:cNvSpPr txBox="1"/>
          <p:nvPr/>
        </p:nvSpPr>
        <p:spPr>
          <a:xfrm>
            <a:off x="548640" y="2898648"/>
            <a:ext cx="502920" cy="502920"/>
          </a:xfrm>
          <a:prstGeom prst="roundRect">
            <a:avLst>
              <a:gd name="adj" fmla="val 14545"/>
            </a:avLst>
          </a:prstGeom>
          <a:solidFill>
            <a:schemeClr val="bg1"/>
          </a:solidFill>
          <a:ln/>
        </p:spPr>
        <p:txBody>
          <a:bodyPr wrap="square" lIns="0" tIns="0" rIns="0" bIns="0" rtlCol="0" anchor="ctr"/>
          <a:lstStyle/>
          <a:p>
            <a:pPr marL="0" indent="0" algn="ctr">
              <a:buNone/>
            </a:pPr>
            <a:r>
              <a:rPr lang="en-US" sz="2200" b="1" dirty="0">
                <a:solidFill>
                  <a:schemeClr val="tx1"/>
                </a:solidFill>
              </a:rPr>
              <a:t>5</a:t>
            </a:r>
            <a:endParaRPr lang="en-US" sz="2200" dirty="0"/>
          </a:p>
        </p:txBody>
      </p:sp>
      <p:sp>
        <p:nvSpPr>
          <p:cNvPr id="8" name="Text 6"/>
          <p:cNvSpPr txBox="1"/>
          <p:nvPr/>
        </p:nvSpPr>
        <p:spPr>
          <a:xfrm>
            <a:off x="1234440" y="2880360"/>
            <a:ext cx="5120640" cy="365760"/>
          </a:xfrm>
          <a:prstGeom prst="rect">
            <a:avLst/>
          </a:prstGeom>
          <a:noFill/>
          <a:ln/>
        </p:spPr>
        <p:txBody>
          <a:bodyPr wrap="square" lIns="0" tIns="0" rIns="0" bIns="0" rtlCol="0" anchor="t"/>
          <a:lstStyle/>
          <a:p>
            <a:pPr marL="0" indent="0">
              <a:buNone/>
            </a:pPr>
            <a:r>
              <a:rPr lang="en-US" sz="1900" b="1" dirty="0">
                <a:solidFill>
                  <a:schemeClr val="bg1"/>
                </a:solidFill>
              </a:rPr>
              <a:t>Same valley, rotated 45°</a:t>
            </a:r>
            <a:endParaRPr lang="en-US" sz="1900" dirty="0"/>
          </a:p>
        </p:txBody>
      </p:sp>
      <p:sp>
        <p:nvSpPr>
          <p:cNvPr id="9" name="Text 7"/>
          <p:cNvSpPr txBox="1"/>
          <p:nvPr/>
        </p:nvSpPr>
        <p:spPr>
          <a:xfrm>
            <a:off x="1234440" y="3264408"/>
            <a:ext cx="5120640" cy="1005840"/>
          </a:xfrm>
          <a:prstGeom prst="rect">
            <a:avLst/>
          </a:prstGeom>
          <a:noFill/>
          <a:ln/>
        </p:spPr>
        <p:txBody>
          <a:bodyPr wrap="square" lIns="0" tIns="0" rIns="0" bIns="0" rtlCol="0" anchor="t"/>
          <a:lstStyle/>
          <a:p>
            <a:pPr marL="0" indent="0">
              <a:buNone/>
            </a:pPr>
            <a:r>
              <a:rPr lang="en-US" sz="1500" dirty="0">
                <a:solidFill>
                  <a:schemeClr val="bg2"/>
                </a:solidFill>
              </a:rPr>
              <a:t>GD is unchanged (rotation-invariant). Adam stalls at 0.59. Per-coordinate scaling only helps when the problem lines up with the axes.</a:t>
            </a:r>
            <a:endParaRPr lang="en-US" sz="1500" dirty="0"/>
          </a:p>
        </p:txBody>
      </p:sp>
      <p:pic>
        <p:nvPicPr>
          <p:cNvPr id="10" name="preset4.png" descr="/Users/charlie/Documents/Notre Dame/LPM/opt-intro/figures/playground/preset4.png"/>
          <p:cNvPicPr>
            <a:picLocks noChangeAspect="1"/>
          </p:cNvPicPr>
          <p:nvPr/>
        </p:nvPicPr>
        <p:blipFill>
          <a:blip r:embed="rId3"/>
          <a:stretch>
            <a:fillRect/>
          </a:stretch>
        </p:blipFill>
        <p:spPr>
          <a:xfrm>
            <a:off x="6490008" y="1371600"/>
            <a:ext cx="5150304" cy="2286000"/>
          </a:xfrm>
          <a:prstGeom prst="rect">
            <a:avLst/>
          </a:prstGeom>
        </p:spPr>
      </p:pic>
      <p:pic>
        <p:nvPicPr>
          <p:cNvPr id="11" name="preset5.png" descr="/Users/charlie/Documents/Notre Dame/LPM/opt-intro/figures/playground/preset5.png"/>
          <p:cNvPicPr>
            <a:picLocks noChangeAspect="1"/>
          </p:cNvPicPr>
          <p:nvPr/>
        </p:nvPicPr>
        <p:blipFill>
          <a:blip r:embed="rId4"/>
          <a:stretch>
            <a:fillRect/>
          </a:stretch>
        </p:blipFill>
        <p:spPr>
          <a:xfrm>
            <a:off x="6490008" y="3794760"/>
            <a:ext cx="5150304" cy="2286000"/>
          </a:xfrm>
          <a:prstGeom prst="rect">
            <a:avLst/>
          </a:prstGeom>
        </p:spPr>
      </p:pic>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bg2"/>
                </a:solidFill>
              </a:defRPr>
            </a:lvl1pPr>
          </a:lstStyle>
          <a:p>
            <a:pPr algn="r"/>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Each optimizer is steepest descent in some norm</a:t>
            </a:r>
            <a:endParaRPr lang="en-US" sz="3200" dirty="0"/>
          </a:p>
        </p:txBody>
      </p:sp>
      <p:sp>
        <p:nvSpPr>
          <p:cNvPr id="3" name="norm card 1"/>
          <p:cNvSpPr/>
          <p:nvPr/>
        </p:nvSpPr>
        <p:spPr>
          <a:xfrm>
            <a:off x="548640" y="1325880"/>
            <a:ext cx="3593592" cy="1874520"/>
          </a:xfrm>
          <a:prstGeom prst="roundRect">
            <a:avLst>
              <a:gd name="adj" fmla="val 3902"/>
            </a:avLst>
          </a:prstGeom>
          <a:solidFill>
            <a:schemeClr val="bg2"/>
          </a:solidFill>
          <a:ln/>
        </p:spPr>
        <p:txBody>
          <a:bodyPr/>
          <a:lstStyle/>
          <a:p>
            <a:endParaRPr lang="en-US"/>
          </a:p>
        </p:txBody>
      </p:sp>
      <p:sp>
        <p:nvSpPr>
          <p:cNvPr id="4" name="swatch"/>
          <p:cNvSpPr/>
          <p:nvPr/>
        </p:nvSpPr>
        <p:spPr>
          <a:xfrm>
            <a:off x="822960" y="1600200"/>
            <a:ext cx="182880" cy="182880"/>
          </a:xfrm>
          <a:prstGeom prst="ellipse">
            <a:avLst/>
          </a:prstGeom>
          <a:solidFill>
            <a:srgbClr val="2A78D6"/>
          </a:solidFill>
          <a:ln/>
        </p:spPr>
        <p:txBody>
          <a:bodyPr/>
          <a:lstStyle/>
          <a:p>
            <a:endParaRPr lang="en-US"/>
          </a:p>
        </p:txBody>
      </p:sp>
      <p:sp>
        <p:nvSpPr>
          <p:cNvPr id="5" name="Text 3"/>
          <p:cNvSpPr txBox="1"/>
          <p:nvPr/>
        </p:nvSpPr>
        <p:spPr>
          <a:xfrm>
            <a:off x="1124712" y="1508760"/>
            <a:ext cx="2926080" cy="365760"/>
          </a:xfrm>
          <a:prstGeom prst="rect">
            <a:avLst/>
          </a:prstGeom>
          <a:noFill/>
          <a:ln/>
        </p:spPr>
        <p:txBody>
          <a:bodyPr wrap="square" lIns="0" tIns="0" rIns="0" bIns="0" rtlCol="0" anchor="t"/>
          <a:lstStyle/>
          <a:p>
            <a:pPr marL="0" indent="0">
              <a:buNone/>
            </a:pPr>
            <a:r>
              <a:rPr lang="en-US" sz="1800" b="1" dirty="0">
                <a:solidFill>
                  <a:schemeClr val="tx1"/>
                </a:solidFill>
              </a:rPr>
              <a:t>SGD</a:t>
            </a:r>
            <a:endParaRPr lang="en-US" sz="1800" dirty="0"/>
          </a:p>
        </p:txBody>
      </p:sp>
      <p:sp>
        <p:nvSpPr>
          <p:cNvPr id="6" name="Text 4"/>
          <p:cNvSpPr txBox="1"/>
          <p:nvPr/>
        </p:nvSpPr>
        <p:spPr>
          <a:xfrm>
            <a:off x="822960" y="1965960"/>
            <a:ext cx="3108960" cy="365760"/>
          </a:xfrm>
          <a:prstGeom prst="rect">
            <a:avLst/>
          </a:prstGeom>
          <a:noFill/>
          <a:ln/>
        </p:spPr>
        <p:txBody>
          <a:bodyPr wrap="square" lIns="0" tIns="0" rIns="0" bIns="0" rtlCol="0" anchor="t"/>
          <a:lstStyle/>
          <a:p>
            <a:pPr marL="0" indent="0">
              <a:buNone/>
            </a:pPr>
            <a:r>
              <a:rPr lang="en-US" sz="1600" dirty="0">
                <a:solidFill>
                  <a:schemeClr val="tx1"/>
                </a:solidFill>
              </a:rPr>
              <a:t>Frobenius norm</a:t>
            </a:r>
            <a:endParaRPr lang="en-US" sz="1600" dirty="0"/>
          </a:p>
        </p:txBody>
      </p:sp>
      <p:sp>
        <p:nvSpPr>
          <p:cNvPr id="7" name="Text 5"/>
          <p:cNvSpPr txBox="1"/>
          <p:nvPr/>
        </p:nvSpPr>
        <p:spPr>
          <a:xfrm>
            <a:off x="822960" y="2331720"/>
            <a:ext cx="3108960" cy="457200"/>
          </a:xfrm>
          <a:prstGeom prst="rect">
            <a:avLst/>
          </a:prstGeom>
          <a:noFill/>
          <a:ln/>
        </p:spPr>
        <p:txBody>
          <a:bodyPr wrap="square" lIns="0" tIns="0" rIns="0" bIns="0" rtlCol="0" anchor="t"/>
          <a:lstStyle/>
          <a:p>
            <a:pPr marL="0" indent="0">
              <a:buNone/>
            </a:pPr>
            <a:r>
              <a:rPr lang="en-US" sz="1400" dirty="0">
                <a:solidFill>
                  <a:schemeClr val="tx2"/>
                </a:solidFill>
              </a:rPr>
              <a:t>weights as one long vector</a:t>
            </a:r>
            <a:endParaRPr lang="en-US" sz="1400" dirty="0"/>
          </a:p>
        </p:txBody>
      </p:sp>
      <p:sp>
        <p:nvSpPr>
          <p:cNvPr id="8" name="Text 6"/>
          <p:cNvSpPr txBox="1"/>
          <p:nvPr/>
        </p:nvSpPr>
        <p:spPr>
          <a:xfrm>
            <a:off x="822960" y="2807208"/>
            <a:ext cx="3108960" cy="347472"/>
          </a:xfrm>
          <a:prstGeom prst="rect">
            <a:avLst/>
          </a:prstGeom>
          <a:noFill/>
          <a:ln/>
        </p:spPr>
        <p:txBody>
          <a:bodyPr wrap="square" lIns="0" tIns="0" rIns="0" bIns="0" rtlCol="0" anchor="t"/>
          <a:lstStyle/>
          <a:p>
            <a:pPr marL="0" indent="0">
              <a:buNone/>
            </a:pPr>
            <a:r>
              <a:rPr lang="en-US" sz="1600" dirty="0">
                <a:solidFill>
                  <a:schemeClr val="tx1"/>
                </a:solidFill>
                <a:latin typeface="Cambria" pitchFamily="34" charset="0"/>
                <a:ea typeface="Cambria" pitchFamily="34" charset="-122"/>
                <a:cs typeface="Cambria" pitchFamily="34" charset="-120"/>
              </a:rPr>
              <a:t>update: G</a:t>
            </a:r>
            <a:endParaRPr lang="en-US" sz="1600" dirty="0"/>
          </a:p>
        </p:txBody>
      </p:sp>
      <p:sp>
        <p:nvSpPr>
          <p:cNvPr id="9" name="norm card 2"/>
          <p:cNvSpPr/>
          <p:nvPr/>
        </p:nvSpPr>
        <p:spPr>
          <a:xfrm>
            <a:off x="4297680" y="1325880"/>
            <a:ext cx="3593592" cy="1874520"/>
          </a:xfrm>
          <a:prstGeom prst="roundRect">
            <a:avLst>
              <a:gd name="adj" fmla="val 3902"/>
            </a:avLst>
          </a:prstGeom>
          <a:solidFill>
            <a:schemeClr val="bg2"/>
          </a:solidFill>
          <a:ln/>
        </p:spPr>
        <p:txBody>
          <a:bodyPr/>
          <a:lstStyle/>
          <a:p>
            <a:endParaRPr lang="en-US"/>
          </a:p>
        </p:txBody>
      </p:sp>
      <p:sp>
        <p:nvSpPr>
          <p:cNvPr id="10" name="swatch"/>
          <p:cNvSpPr/>
          <p:nvPr/>
        </p:nvSpPr>
        <p:spPr>
          <a:xfrm>
            <a:off x="4572000" y="1600200"/>
            <a:ext cx="182880" cy="182880"/>
          </a:xfrm>
          <a:prstGeom prst="ellipse">
            <a:avLst/>
          </a:prstGeom>
          <a:solidFill>
            <a:srgbClr val="E87BA4"/>
          </a:solidFill>
          <a:ln/>
        </p:spPr>
        <p:txBody>
          <a:bodyPr/>
          <a:lstStyle/>
          <a:p>
            <a:endParaRPr lang="en-US"/>
          </a:p>
        </p:txBody>
      </p:sp>
      <p:sp>
        <p:nvSpPr>
          <p:cNvPr id="11" name="swatch"/>
          <p:cNvSpPr/>
          <p:nvPr/>
        </p:nvSpPr>
        <p:spPr>
          <a:xfrm>
            <a:off x="4828032" y="1600200"/>
            <a:ext cx="182880" cy="182880"/>
          </a:xfrm>
          <a:prstGeom prst="ellipse">
            <a:avLst/>
          </a:prstGeom>
          <a:solidFill>
            <a:srgbClr val="1BAF7A"/>
          </a:solidFill>
          <a:ln/>
        </p:spPr>
        <p:txBody>
          <a:bodyPr/>
          <a:lstStyle/>
          <a:p>
            <a:endParaRPr lang="en-US"/>
          </a:p>
        </p:txBody>
      </p:sp>
      <p:sp>
        <p:nvSpPr>
          <p:cNvPr id="12" name="Text 10"/>
          <p:cNvSpPr txBox="1"/>
          <p:nvPr/>
        </p:nvSpPr>
        <p:spPr>
          <a:xfrm>
            <a:off x="5129784" y="1508760"/>
            <a:ext cx="2926080" cy="365760"/>
          </a:xfrm>
          <a:prstGeom prst="rect">
            <a:avLst/>
          </a:prstGeom>
          <a:noFill/>
          <a:ln/>
        </p:spPr>
        <p:txBody>
          <a:bodyPr wrap="square" lIns="0" tIns="0" rIns="0" bIns="0" rtlCol="0" anchor="t"/>
          <a:lstStyle/>
          <a:p>
            <a:pPr marL="0" indent="0">
              <a:buNone/>
            </a:pPr>
            <a:r>
              <a:rPr lang="en-US" sz="1800" b="1" dirty="0">
                <a:solidFill>
                  <a:schemeClr val="tx1"/>
                </a:solidFill>
              </a:rPr>
              <a:t>Sign descent / Adam</a:t>
            </a:r>
            <a:endParaRPr lang="en-US" sz="1800" dirty="0"/>
          </a:p>
        </p:txBody>
      </p:sp>
      <p:sp>
        <p:nvSpPr>
          <p:cNvPr id="13" name="Text 11"/>
          <p:cNvSpPr txBox="1"/>
          <p:nvPr/>
        </p:nvSpPr>
        <p:spPr>
          <a:xfrm>
            <a:off x="4572000" y="1965960"/>
            <a:ext cx="3108960" cy="365760"/>
          </a:xfrm>
          <a:prstGeom prst="rect">
            <a:avLst/>
          </a:prstGeom>
          <a:noFill/>
          <a:ln/>
        </p:spPr>
        <p:txBody>
          <a:bodyPr wrap="square" lIns="0" tIns="0" rIns="0" bIns="0" rtlCol="0" anchor="t"/>
          <a:lstStyle/>
          <a:p>
            <a:pPr marL="0" indent="0">
              <a:buNone/>
            </a:pPr>
            <a:r>
              <a:rPr lang="en-US" sz="1600" dirty="0">
                <a:solidFill>
                  <a:schemeClr val="tx1"/>
                </a:solidFill>
              </a:rPr>
              <a:t>ℓ∞ norm (max entry)</a:t>
            </a:r>
            <a:endParaRPr lang="en-US" sz="1600" dirty="0"/>
          </a:p>
        </p:txBody>
      </p:sp>
      <p:sp>
        <p:nvSpPr>
          <p:cNvPr id="14" name="Text 12"/>
          <p:cNvSpPr txBox="1"/>
          <p:nvPr/>
        </p:nvSpPr>
        <p:spPr>
          <a:xfrm>
            <a:off x="4572000" y="2331720"/>
            <a:ext cx="3108960" cy="457200"/>
          </a:xfrm>
          <a:prstGeom prst="rect">
            <a:avLst/>
          </a:prstGeom>
          <a:noFill/>
          <a:ln/>
        </p:spPr>
        <p:txBody>
          <a:bodyPr wrap="square" lIns="0" tIns="0" rIns="0" bIns="0" rtlCol="0" anchor="t"/>
          <a:lstStyle/>
          <a:p>
            <a:pPr marL="0" indent="0">
              <a:buNone/>
            </a:pPr>
            <a:r>
              <a:rPr lang="en-US" sz="1400" dirty="0">
                <a:solidFill>
                  <a:schemeClr val="tx2"/>
                </a:solidFill>
              </a:rPr>
              <a:t>no single weight moves too far</a:t>
            </a:r>
            <a:endParaRPr lang="en-US" sz="1400" dirty="0"/>
          </a:p>
        </p:txBody>
      </p:sp>
      <p:sp>
        <p:nvSpPr>
          <p:cNvPr id="15" name="Text 13"/>
          <p:cNvSpPr txBox="1"/>
          <p:nvPr/>
        </p:nvSpPr>
        <p:spPr>
          <a:xfrm>
            <a:off x="4572000" y="2807208"/>
            <a:ext cx="3108960" cy="347472"/>
          </a:xfrm>
          <a:prstGeom prst="rect">
            <a:avLst/>
          </a:prstGeom>
          <a:noFill/>
          <a:ln/>
        </p:spPr>
        <p:txBody>
          <a:bodyPr wrap="square" lIns="0" tIns="0" rIns="0" bIns="0" rtlCol="0" anchor="t"/>
          <a:lstStyle/>
          <a:p>
            <a:pPr marL="0" indent="0">
              <a:buNone/>
            </a:pPr>
            <a:r>
              <a:rPr lang="en-US" sz="1600" dirty="0">
                <a:solidFill>
                  <a:schemeClr val="tx1"/>
                </a:solidFill>
                <a:latin typeface="Cambria" pitchFamily="34" charset="0"/>
                <a:ea typeface="Cambria" pitchFamily="34" charset="-122"/>
                <a:cs typeface="Cambria" pitchFamily="34" charset="-120"/>
              </a:rPr>
              <a:t>update: sign(G)</a:t>
            </a:r>
            <a:endParaRPr lang="en-US" sz="1600" dirty="0"/>
          </a:p>
        </p:txBody>
      </p:sp>
      <p:sp>
        <p:nvSpPr>
          <p:cNvPr id="16" name="norm card 3"/>
          <p:cNvSpPr/>
          <p:nvPr/>
        </p:nvSpPr>
        <p:spPr>
          <a:xfrm>
            <a:off x="8046720" y="1325880"/>
            <a:ext cx="3593592" cy="1874520"/>
          </a:xfrm>
          <a:prstGeom prst="roundRect">
            <a:avLst>
              <a:gd name="adj" fmla="val 3902"/>
            </a:avLst>
          </a:prstGeom>
          <a:solidFill>
            <a:schemeClr val="bg2"/>
          </a:solidFill>
          <a:ln/>
        </p:spPr>
        <p:txBody>
          <a:bodyPr/>
          <a:lstStyle/>
          <a:p>
            <a:endParaRPr lang="en-US"/>
          </a:p>
        </p:txBody>
      </p:sp>
      <p:sp>
        <p:nvSpPr>
          <p:cNvPr id="17" name="swatch"/>
          <p:cNvSpPr/>
          <p:nvPr/>
        </p:nvSpPr>
        <p:spPr>
          <a:xfrm>
            <a:off x="8321040" y="1600200"/>
            <a:ext cx="182880" cy="182880"/>
          </a:xfrm>
          <a:prstGeom prst="ellipse">
            <a:avLst/>
          </a:prstGeom>
          <a:solidFill>
            <a:srgbClr val="008300"/>
          </a:solidFill>
          <a:ln/>
        </p:spPr>
        <p:txBody>
          <a:bodyPr/>
          <a:lstStyle/>
          <a:p>
            <a:endParaRPr lang="en-US"/>
          </a:p>
        </p:txBody>
      </p:sp>
      <p:sp>
        <p:nvSpPr>
          <p:cNvPr id="18" name="Text 16"/>
          <p:cNvSpPr txBox="1"/>
          <p:nvPr/>
        </p:nvSpPr>
        <p:spPr>
          <a:xfrm>
            <a:off x="8622792" y="1508760"/>
            <a:ext cx="2926080" cy="365760"/>
          </a:xfrm>
          <a:prstGeom prst="rect">
            <a:avLst/>
          </a:prstGeom>
          <a:noFill/>
          <a:ln/>
        </p:spPr>
        <p:txBody>
          <a:bodyPr wrap="square" lIns="0" tIns="0" rIns="0" bIns="0" rtlCol="0" anchor="t"/>
          <a:lstStyle/>
          <a:p>
            <a:pPr marL="0" indent="0">
              <a:buNone/>
            </a:pPr>
            <a:r>
              <a:rPr lang="en-US" sz="1800" b="1" dirty="0">
                <a:solidFill>
                  <a:schemeClr val="tx1"/>
                </a:solidFill>
              </a:rPr>
              <a:t>Muon / Shampoo</a:t>
            </a:r>
            <a:endParaRPr lang="en-US" sz="1800" dirty="0"/>
          </a:p>
        </p:txBody>
      </p:sp>
      <p:sp>
        <p:nvSpPr>
          <p:cNvPr id="19" name="Text 17"/>
          <p:cNvSpPr txBox="1"/>
          <p:nvPr/>
        </p:nvSpPr>
        <p:spPr>
          <a:xfrm>
            <a:off x="8321040" y="1965960"/>
            <a:ext cx="3108960" cy="365760"/>
          </a:xfrm>
          <a:prstGeom prst="rect">
            <a:avLst/>
          </a:prstGeom>
          <a:noFill/>
          <a:ln/>
        </p:spPr>
        <p:txBody>
          <a:bodyPr wrap="square" lIns="0" tIns="0" rIns="0" bIns="0" rtlCol="0" anchor="t"/>
          <a:lstStyle/>
          <a:p>
            <a:pPr marL="0" indent="0">
              <a:buNone/>
            </a:pPr>
            <a:r>
              <a:rPr lang="en-US" sz="1600" dirty="0">
                <a:solidFill>
                  <a:schemeClr val="tx1"/>
                </a:solidFill>
              </a:rPr>
              <a:t>spectral norm</a:t>
            </a:r>
            <a:endParaRPr lang="en-US" sz="1600" dirty="0"/>
          </a:p>
        </p:txBody>
      </p:sp>
      <p:sp>
        <p:nvSpPr>
          <p:cNvPr id="20" name="Text 18"/>
          <p:cNvSpPr txBox="1"/>
          <p:nvPr/>
        </p:nvSpPr>
        <p:spPr>
          <a:xfrm>
            <a:off x="8321040" y="2331720"/>
            <a:ext cx="3108960" cy="457200"/>
          </a:xfrm>
          <a:prstGeom prst="rect">
            <a:avLst/>
          </a:prstGeom>
          <a:noFill/>
          <a:ln/>
        </p:spPr>
        <p:txBody>
          <a:bodyPr wrap="square" lIns="0" tIns="0" rIns="0" bIns="0" rtlCol="0" anchor="t"/>
          <a:lstStyle/>
          <a:p>
            <a:pPr marL="0" indent="0">
              <a:buNone/>
            </a:pPr>
            <a:r>
              <a:rPr lang="en-US" sz="1400" dirty="0">
                <a:solidFill>
                  <a:schemeClr val="tx2"/>
                </a:solidFill>
              </a:rPr>
              <a:t>no input direction changes the output too much</a:t>
            </a:r>
            <a:endParaRPr lang="en-US" sz="1400" dirty="0"/>
          </a:p>
        </p:txBody>
      </p:sp>
      <p:sp>
        <p:nvSpPr>
          <p:cNvPr id="21" name="Text 19"/>
          <p:cNvSpPr txBox="1"/>
          <p:nvPr/>
        </p:nvSpPr>
        <p:spPr>
          <a:xfrm>
            <a:off x="8321040" y="2807208"/>
            <a:ext cx="3108960" cy="347472"/>
          </a:xfrm>
          <a:prstGeom prst="rect">
            <a:avLst/>
          </a:prstGeom>
          <a:noFill/>
          <a:ln/>
        </p:spPr>
        <p:txBody>
          <a:bodyPr wrap="square" lIns="0" tIns="0" rIns="0" bIns="0" rtlCol="0" anchor="t"/>
          <a:lstStyle/>
          <a:p>
            <a:pPr marL="0" indent="0">
              <a:buNone/>
            </a:pPr>
            <a:r>
              <a:rPr lang="en-US" sz="1600" dirty="0">
                <a:solidFill>
                  <a:schemeClr val="tx1"/>
                </a:solidFill>
                <a:latin typeface="Cambria" pitchFamily="34" charset="0"/>
                <a:ea typeface="Cambria" pitchFamily="34" charset="-122"/>
                <a:cs typeface="Cambria" pitchFamily="34" charset="-120"/>
              </a:rPr>
              <a:t>update: UVᵀ</a:t>
            </a:r>
            <a:endParaRPr lang="en-US" sz="1600" dirty="0"/>
          </a:p>
        </p:txBody>
      </p:sp>
      <p:pic>
        <p:nvPicPr>
          <p:cNvPr id="22" name="01_three_updates.png" descr="/Users/charlie/Documents/Notre Dame/LPM/opt-intro/figures/01_three_updates.png"/>
          <p:cNvPicPr>
            <a:picLocks noChangeAspect="1"/>
          </p:cNvPicPr>
          <p:nvPr/>
        </p:nvPicPr>
        <p:blipFill>
          <a:blip r:embed="rId3"/>
          <a:stretch>
            <a:fillRect/>
          </a:stretch>
        </p:blipFill>
        <p:spPr>
          <a:xfrm>
            <a:off x="673163" y="3337560"/>
            <a:ext cx="10845370" cy="2697480"/>
          </a:xfrm>
          <a:prstGeom prst="rect">
            <a:avLst/>
          </a:prstGeom>
        </p:spPr>
      </p:pic>
      <p:sp>
        <p:nvSpPr>
          <p:cNvPr id="23" name="Text 20"/>
          <p:cNvSpPr txBox="1"/>
          <p:nvPr/>
        </p:nvSpPr>
        <p:spPr>
          <a:xfrm>
            <a:off x="548640" y="6053328"/>
            <a:ext cx="11094415" cy="274320"/>
          </a:xfrm>
          <a:prstGeom prst="rect">
            <a:avLst/>
          </a:prstGeom>
          <a:noFill/>
          <a:ln/>
        </p:spPr>
        <p:txBody>
          <a:bodyPr wrap="square" lIns="0" tIns="0" rIns="0" bIns="0" rtlCol="0" anchor="t"/>
          <a:lstStyle/>
          <a:p>
            <a:pPr marL="0" indent="0">
              <a:buNone/>
            </a:pPr>
            <a:r>
              <a:rPr lang="en-US" sz="1100" dirty="0">
                <a:solidFill>
                  <a:schemeClr val="tx2"/>
                </a:solidFill>
              </a:rPr>
              <a:t>Bernstein &amp; Newhouse 2024, Old Optimizer, New Norm. Panels: one real gradient (B = 64) turned into each update, with its singular values.</a:t>
            </a:r>
            <a:endParaRPr lang="en-US" sz="11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Geometry changes what gets learned first</a:t>
            </a:r>
            <a:endParaRPr lang="en-US" sz="3200" dirty="0"/>
          </a:p>
        </p:txBody>
      </p:sp>
      <p:pic>
        <p:nvPicPr>
          <p:cNvPr id="3" name="02_deep_linear.png" descr="/Users/charlie/Documents/Notre Dame/LPM/opt-intro/figures/02_deep_linear.png"/>
          <p:cNvPicPr>
            <a:picLocks noChangeAspect="1"/>
          </p:cNvPicPr>
          <p:nvPr/>
        </p:nvPicPr>
        <p:blipFill>
          <a:blip r:embed="rId3"/>
          <a:stretch>
            <a:fillRect/>
          </a:stretch>
        </p:blipFill>
        <p:spPr>
          <a:xfrm>
            <a:off x="548640" y="1357746"/>
            <a:ext cx="11094415" cy="2405149"/>
          </a:xfrm>
          <a:prstGeom prst="rect">
            <a:avLst/>
          </a:prstGeom>
        </p:spPr>
      </p:pic>
      <p:sp>
        <p:nvSpPr>
          <p:cNvPr id="4" name="swatch"/>
          <p:cNvSpPr/>
          <p:nvPr/>
        </p:nvSpPr>
        <p:spPr>
          <a:xfrm>
            <a:off x="548640" y="4114800"/>
            <a:ext cx="182880" cy="182880"/>
          </a:xfrm>
          <a:prstGeom prst="ellipse">
            <a:avLst/>
          </a:prstGeom>
          <a:solidFill>
            <a:srgbClr val="2A78D6"/>
          </a:solidFill>
          <a:ln/>
        </p:spPr>
        <p:txBody>
          <a:bodyPr/>
          <a:lstStyle/>
          <a:p>
            <a:endParaRPr lang="en-US"/>
          </a:p>
        </p:txBody>
      </p:sp>
      <p:sp>
        <p:nvSpPr>
          <p:cNvPr id="5" name="Text 2"/>
          <p:cNvSpPr txBox="1"/>
          <p:nvPr/>
        </p:nvSpPr>
        <p:spPr>
          <a:xfrm>
            <a:off x="822960" y="4041648"/>
            <a:ext cx="2377440" cy="365760"/>
          </a:xfrm>
          <a:prstGeom prst="rect">
            <a:avLst/>
          </a:prstGeom>
          <a:noFill/>
          <a:ln/>
        </p:spPr>
        <p:txBody>
          <a:bodyPr wrap="square" lIns="0" tIns="0" rIns="0" bIns="0" rtlCol="0" anchor="t"/>
          <a:lstStyle/>
          <a:p>
            <a:pPr marL="0" indent="0">
              <a:buNone/>
            </a:pPr>
            <a:r>
              <a:rPr lang="en-US" sz="1700" b="1" dirty="0">
                <a:solidFill>
                  <a:schemeClr val="tx1"/>
                </a:solidFill>
              </a:rPr>
              <a:t>SGD: a staircase</a:t>
            </a:r>
            <a:endParaRPr lang="en-US" sz="1700" dirty="0"/>
          </a:p>
        </p:txBody>
      </p:sp>
      <p:sp>
        <p:nvSpPr>
          <p:cNvPr id="6" name="Text 3"/>
          <p:cNvSpPr txBox="1"/>
          <p:nvPr/>
        </p:nvSpPr>
        <p:spPr>
          <a:xfrm>
            <a:off x="548640" y="4480560"/>
            <a:ext cx="2606040" cy="1371600"/>
          </a:xfrm>
          <a:prstGeom prst="rect">
            <a:avLst/>
          </a:prstGeom>
          <a:noFill/>
          <a:ln/>
        </p:spPr>
        <p:txBody>
          <a:bodyPr wrap="square" lIns="0" tIns="0" rIns="0" bIns="0" rtlCol="0" anchor="t"/>
          <a:lstStyle/>
          <a:p>
            <a:pPr marL="0" indent="0">
              <a:buNone/>
            </a:pPr>
            <a:r>
              <a:rPr lang="en-US" sz="1400" dirty="0">
                <a:solidFill>
                  <a:schemeClr val="tx2"/>
                </a:solidFill>
              </a:rPr>
              <a:t>One singular value at a time, biggest first. Each step in the loss is a plateau, then a sudden drop.</a:t>
            </a:r>
            <a:endParaRPr lang="en-US" sz="1400" dirty="0"/>
          </a:p>
        </p:txBody>
      </p:sp>
      <p:sp>
        <p:nvSpPr>
          <p:cNvPr id="7" name="swatch"/>
          <p:cNvSpPr/>
          <p:nvPr/>
        </p:nvSpPr>
        <p:spPr>
          <a:xfrm>
            <a:off x="3346704" y="4114800"/>
            <a:ext cx="182880" cy="182880"/>
          </a:xfrm>
          <a:prstGeom prst="ellipse">
            <a:avLst/>
          </a:prstGeom>
          <a:solidFill>
            <a:srgbClr val="1BAF7A"/>
          </a:solidFill>
          <a:ln/>
        </p:spPr>
        <p:txBody>
          <a:bodyPr/>
          <a:lstStyle/>
          <a:p>
            <a:endParaRPr lang="en-US"/>
          </a:p>
        </p:txBody>
      </p:sp>
      <p:sp>
        <p:nvSpPr>
          <p:cNvPr id="8" name="Text 5"/>
          <p:cNvSpPr txBox="1"/>
          <p:nvPr/>
        </p:nvSpPr>
        <p:spPr>
          <a:xfrm>
            <a:off x="3621024" y="4041648"/>
            <a:ext cx="2377440" cy="365760"/>
          </a:xfrm>
          <a:prstGeom prst="rect">
            <a:avLst/>
          </a:prstGeom>
          <a:noFill/>
          <a:ln/>
        </p:spPr>
        <p:txBody>
          <a:bodyPr wrap="square" lIns="0" tIns="0" rIns="0" bIns="0" rtlCol="0" anchor="t"/>
          <a:lstStyle/>
          <a:p>
            <a:pPr marL="0" indent="0">
              <a:buNone/>
            </a:pPr>
            <a:r>
              <a:rPr lang="en-US" sz="1700" b="1" dirty="0">
                <a:solidFill>
                  <a:schemeClr val="tx1"/>
                </a:solidFill>
              </a:rPr>
              <a:t>Adam: same order, faster</a:t>
            </a:r>
            <a:endParaRPr lang="en-US" sz="1700" dirty="0"/>
          </a:p>
        </p:txBody>
      </p:sp>
      <p:sp>
        <p:nvSpPr>
          <p:cNvPr id="9" name="Text 6"/>
          <p:cNvSpPr txBox="1"/>
          <p:nvPr/>
        </p:nvSpPr>
        <p:spPr>
          <a:xfrm>
            <a:off x="3346704" y="4480560"/>
            <a:ext cx="2606040" cy="1371600"/>
          </a:xfrm>
          <a:prstGeom prst="rect">
            <a:avLst/>
          </a:prstGeom>
          <a:noFill/>
          <a:ln/>
        </p:spPr>
        <p:txBody>
          <a:bodyPr wrap="square" lIns="0" tIns="0" rIns="0" bIns="0" rtlCol="0" anchor="t"/>
          <a:lstStyle/>
          <a:p>
            <a:pPr marL="0" indent="0">
              <a:buNone/>
            </a:pPr>
            <a:r>
              <a:rPr lang="en-US" sz="1400" dirty="0">
                <a:solidFill>
                  <a:schemeClr val="tx2"/>
                </a:solidFill>
              </a:rPr>
              <a:t>Per-coordinate scaling compresses the plateaus but keeps the sequence.</a:t>
            </a:r>
            <a:endParaRPr lang="en-US" sz="1400" dirty="0"/>
          </a:p>
        </p:txBody>
      </p:sp>
      <p:sp>
        <p:nvSpPr>
          <p:cNvPr id="10" name="swatch"/>
          <p:cNvSpPr/>
          <p:nvPr/>
        </p:nvSpPr>
        <p:spPr>
          <a:xfrm>
            <a:off x="6144768" y="4114800"/>
            <a:ext cx="182880" cy="182880"/>
          </a:xfrm>
          <a:prstGeom prst="ellipse">
            <a:avLst/>
          </a:prstGeom>
          <a:solidFill>
            <a:srgbClr val="008300"/>
          </a:solidFill>
          <a:ln/>
        </p:spPr>
        <p:txBody>
          <a:bodyPr/>
          <a:lstStyle/>
          <a:p>
            <a:endParaRPr lang="en-US"/>
          </a:p>
        </p:txBody>
      </p:sp>
      <p:sp>
        <p:nvSpPr>
          <p:cNvPr id="11" name="Text 8"/>
          <p:cNvSpPr txBox="1"/>
          <p:nvPr/>
        </p:nvSpPr>
        <p:spPr>
          <a:xfrm>
            <a:off x="6419088" y="4041648"/>
            <a:ext cx="2377440" cy="365760"/>
          </a:xfrm>
          <a:prstGeom prst="rect">
            <a:avLst/>
          </a:prstGeom>
          <a:noFill/>
          <a:ln/>
        </p:spPr>
        <p:txBody>
          <a:bodyPr wrap="square" lIns="0" tIns="0" rIns="0" bIns="0" rtlCol="0" anchor="t"/>
          <a:lstStyle/>
          <a:p>
            <a:pPr marL="0" indent="0">
              <a:buNone/>
            </a:pPr>
            <a:r>
              <a:rPr lang="en-US" sz="1700" b="1" dirty="0">
                <a:solidFill>
                  <a:schemeClr val="tx1"/>
                </a:solidFill>
              </a:rPr>
              <a:t>Muon: all together</a:t>
            </a:r>
            <a:endParaRPr lang="en-US" sz="1700" dirty="0"/>
          </a:p>
        </p:txBody>
      </p:sp>
      <p:sp>
        <p:nvSpPr>
          <p:cNvPr id="12" name="Text 9"/>
          <p:cNvSpPr txBox="1"/>
          <p:nvPr/>
        </p:nvSpPr>
        <p:spPr>
          <a:xfrm>
            <a:off x="6144768" y="4480560"/>
            <a:ext cx="2606040" cy="1371600"/>
          </a:xfrm>
          <a:prstGeom prst="rect">
            <a:avLst/>
          </a:prstGeom>
          <a:noFill/>
          <a:ln/>
        </p:spPr>
        <p:txBody>
          <a:bodyPr wrap="square" lIns="0" tIns="0" rIns="0" bIns="0" rtlCol="0" anchor="t"/>
          <a:lstStyle/>
          <a:p>
            <a:pPr marL="0" indent="0">
              <a:buNone/>
            </a:pPr>
            <a:r>
              <a:rPr lang="en-US" sz="1400" dirty="0">
                <a:solidFill>
                  <a:schemeClr val="tx2"/>
                </a:solidFill>
              </a:rPr>
              <a:t>Every direction grows at the same rate, so the small targets are reached first.</a:t>
            </a:r>
            <a:endParaRPr lang="en-US" sz="1400" dirty="0"/>
          </a:p>
        </p:txBody>
      </p:sp>
      <p:sp>
        <p:nvSpPr>
          <p:cNvPr id="13" name="plateau note"/>
          <p:cNvSpPr/>
          <p:nvPr/>
        </p:nvSpPr>
        <p:spPr>
          <a:xfrm>
            <a:off x="8942832" y="3977640"/>
            <a:ext cx="2697480" cy="1920240"/>
          </a:xfrm>
          <a:prstGeom prst="roundRect">
            <a:avLst>
              <a:gd name="adj" fmla="val 3810"/>
            </a:avLst>
          </a:prstGeom>
          <a:solidFill>
            <a:schemeClr val="bg2"/>
          </a:solidFill>
          <a:ln/>
        </p:spPr>
        <p:txBody>
          <a:bodyPr/>
          <a:lstStyle/>
          <a:p>
            <a:endParaRPr lang="en-US"/>
          </a:p>
        </p:txBody>
      </p:sp>
      <p:sp>
        <p:nvSpPr>
          <p:cNvPr id="14" name="Text 11"/>
          <p:cNvSpPr txBox="1"/>
          <p:nvPr/>
        </p:nvSpPr>
        <p:spPr>
          <a:xfrm>
            <a:off x="9171432" y="4206240"/>
            <a:ext cx="2240280" cy="1463040"/>
          </a:xfrm>
          <a:prstGeom prst="rect">
            <a:avLst/>
          </a:prstGeom>
          <a:noFill/>
          <a:ln/>
        </p:spPr>
        <p:txBody>
          <a:bodyPr wrap="square" lIns="0" tIns="0" rIns="0" bIns="0" rtlCol="0" anchor="t"/>
          <a:lstStyle/>
          <a:p>
            <a:pPr marL="0" indent="0">
              <a:buNone/>
            </a:pPr>
            <a:r>
              <a:rPr lang="en-US" sz="1600" b="1" dirty="0">
                <a:solidFill>
                  <a:schemeClr val="tx1"/>
                </a:solidFill>
              </a:rPr>
              <a:t>Long plateaus, then sudden drops in your loss curve? This is one reason.</a:t>
            </a:r>
            <a:endParaRPr lang="en-US" sz="16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Beyond diagonal: Shampoo, SOAP, Muon</a:t>
            </a:r>
            <a:endParaRPr lang="en-US" sz="3200" dirty="0"/>
          </a:p>
        </p:txBody>
      </p:sp>
      <p:sp>
        <p:nvSpPr>
          <p:cNvPr id="3" name="beyond card 1"/>
          <p:cNvSpPr/>
          <p:nvPr/>
        </p:nvSpPr>
        <p:spPr>
          <a:xfrm>
            <a:off x="548640" y="1371600"/>
            <a:ext cx="3593592" cy="3429000"/>
          </a:xfrm>
          <a:prstGeom prst="roundRect">
            <a:avLst>
              <a:gd name="adj" fmla="val 2133"/>
            </a:avLst>
          </a:prstGeom>
          <a:solidFill>
            <a:schemeClr val="bg2"/>
          </a:solidFill>
          <a:ln/>
        </p:spPr>
        <p:txBody>
          <a:bodyPr/>
          <a:lstStyle/>
          <a:p>
            <a:endParaRPr lang="en-US"/>
          </a:p>
        </p:txBody>
      </p:sp>
      <p:sp>
        <p:nvSpPr>
          <p:cNvPr id="4" name="Text 2"/>
          <p:cNvSpPr txBox="1"/>
          <p:nvPr/>
        </p:nvSpPr>
        <p:spPr>
          <a:xfrm>
            <a:off x="822960" y="1645920"/>
            <a:ext cx="2743200" cy="411480"/>
          </a:xfrm>
          <a:prstGeom prst="rect">
            <a:avLst/>
          </a:prstGeom>
          <a:noFill/>
          <a:ln/>
        </p:spPr>
        <p:txBody>
          <a:bodyPr wrap="square" lIns="0" tIns="0" rIns="0" bIns="0" rtlCol="0" anchor="t"/>
          <a:lstStyle/>
          <a:p>
            <a:pPr marL="0" indent="0">
              <a:buNone/>
            </a:pPr>
            <a:r>
              <a:rPr lang="en-US" sz="2200" b="1" dirty="0">
                <a:solidFill>
                  <a:schemeClr val="tx1"/>
                </a:solidFill>
              </a:rPr>
              <a:t>Shampoo</a:t>
            </a:r>
            <a:endParaRPr lang="en-US" sz="2200" dirty="0"/>
          </a:p>
        </p:txBody>
      </p:sp>
      <p:sp>
        <p:nvSpPr>
          <p:cNvPr id="5" name="Text 3"/>
          <p:cNvSpPr txBox="1"/>
          <p:nvPr/>
        </p:nvSpPr>
        <p:spPr>
          <a:xfrm>
            <a:off x="822960" y="2121408"/>
            <a:ext cx="3108960" cy="320040"/>
          </a:xfrm>
          <a:prstGeom prst="rect">
            <a:avLst/>
          </a:prstGeom>
          <a:noFill/>
          <a:ln/>
        </p:spPr>
        <p:txBody>
          <a:bodyPr wrap="square" lIns="0" tIns="0" rIns="0" bIns="0" rtlCol="0" anchor="t"/>
          <a:lstStyle/>
          <a:p>
            <a:pPr marL="0" indent="0">
              <a:buNone/>
            </a:pPr>
            <a:r>
              <a:rPr lang="en-US" sz="1200" i="1" dirty="0">
                <a:solidFill>
                  <a:schemeClr val="tx2"/>
                </a:solidFill>
              </a:rPr>
              <a:t>Gupta, Koren &amp; Singer 2018</a:t>
            </a:r>
            <a:endParaRPr lang="en-US" sz="1200" dirty="0"/>
          </a:p>
        </p:txBody>
      </p:sp>
      <p:sp>
        <p:nvSpPr>
          <p:cNvPr id="6" name="Text 4"/>
          <p:cNvSpPr txBox="1"/>
          <p:nvPr/>
        </p:nvSpPr>
        <p:spPr>
          <a:xfrm>
            <a:off x="822960" y="2560320"/>
            <a:ext cx="3063240" cy="2103120"/>
          </a:xfrm>
          <a:prstGeom prst="rect">
            <a:avLst/>
          </a:prstGeom>
          <a:noFill/>
          <a:ln/>
        </p:spPr>
        <p:txBody>
          <a:bodyPr wrap="square" lIns="0" tIns="0" rIns="0" bIns="0" rtlCol="0" anchor="t"/>
          <a:lstStyle/>
          <a:p>
            <a:pPr marL="0" indent="0">
              <a:buNone/>
            </a:pPr>
            <a:r>
              <a:rPr lang="en-US" sz="1500" dirty="0">
                <a:solidFill>
                  <a:schemeClr val="tx1"/>
                </a:solidFill>
              </a:rPr>
              <a:t>Precondition a weight matrix's rows and columns separately: L</a:t>
            </a:r>
            <a:r>
              <a:rPr lang="en-US" sz="1500" baseline="30000" dirty="0">
                <a:solidFill>
                  <a:schemeClr val="tx1"/>
                </a:solidFill>
              </a:rPr>
              <a:t>−1/4</a:t>
            </a:r>
            <a:r>
              <a:rPr lang="en-US" sz="1500" dirty="0">
                <a:solidFill>
                  <a:schemeClr val="tx1"/>
                </a:solidFill>
              </a:rPr>
              <a:t> G R</a:t>
            </a:r>
            <a:r>
              <a:rPr lang="en-US" sz="1500" baseline="30000" dirty="0">
                <a:solidFill>
                  <a:schemeClr val="tx1"/>
                </a:solidFill>
              </a:rPr>
              <a:t>−1/4</a:t>
            </a:r>
            <a:r>
              <a:rPr lang="en-US" sz="1500" dirty="0">
                <a:solidFill>
                  <a:schemeClr val="tx1"/>
                </a:solidFill>
              </a:rPr>
              <a:t>. A distributed version won the external-tuning track of the AlgoPerf benchmark (2024).</a:t>
            </a:r>
            <a:endParaRPr lang="en-US" sz="1500" dirty="0"/>
          </a:p>
        </p:txBody>
      </p:sp>
      <p:sp>
        <p:nvSpPr>
          <p:cNvPr id="7" name="beyond card 2"/>
          <p:cNvSpPr/>
          <p:nvPr/>
        </p:nvSpPr>
        <p:spPr>
          <a:xfrm>
            <a:off x="4297680" y="1371600"/>
            <a:ext cx="3593592" cy="3429000"/>
          </a:xfrm>
          <a:prstGeom prst="roundRect">
            <a:avLst>
              <a:gd name="adj" fmla="val 2133"/>
            </a:avLst>
          </a:prstGeom>
          <a:solidFill>
            <a:schemeClr val="bg2"/>
          </a:solidFill>
          <a:ln/>
        </p:spPr>
        <p:txBody>
          <a:bodyPr/>
          <a:lstStyle/>
          <a:p>
            <a:endParaRPr lang="en-US"/>
          </a:p>
        </p:txBody>
      </p:sp>
      <p:sp>
        <p:nvSpPr>
          <p:cNvPr id="8" name="Text 6"/>
          <p:cNvSpPr txBox="1"/>
          <p:nvPr/>
        </p:nvSpPr>
        <p:spPr>
          <a:xfrm>
            <a:off x="4572000" y="1645920"/>
            <a:ext cx="2743200" cy="411480"/>
          </a:xfrm>
          <a:prstGeom prst="rect">
            <a:avLst/>
          </a:prstGeom>
          <a:noFill/>
          <a:ln/>
        </p:spPr>
        <p:txBody>
          <a:bodyPr wrap="square" lIns="0" tIns="0" rIns="0" bIns="0" rtlCol="0" anchor="t"/>
          <a:lstStyle/>
          <a:p>
            <a:pPr marL="0" indent="0">
              <a:buNone/>
            </a:pPr>
            <a:r>
              <a:rPr lang="en-US" sz="2200" b="1" dirty="0">
                <a:solidFill>
                  <a:schemeClr val="tx1"/>
                </a:solidFill>
              </a:rPr>
              <a:t>SOAP</a:t>
            </a:r>
            <a:endParaRPr lang="en-US" sz="2200" dirty="0"/>
          </a:p>
        </p:txBody>
      </p:sp>
      <p:sp>
        <p:nvSpPr>
          <p:cNvPr id="9" name="Text 7"/>
          <p:cNvSpPr txBox="1"/>
          <p:nvPr/>
        </p:nvSpPr>
        <p:spPr>
          <a:xfrm>
            <a:off x="4572000" y="2121408"/>
            <a:ext cx="3108960" cy="320040"/>
          </a:xfrm>
          <a:prstGeom prst="rect">
            <a:avLst/>
          </a:prstGeom>
          <a:noFill/>
          <a:ln/>
        </p:spPr>
        <p:txBody>
          <a:bodyPr wrap="square" lIns="0" tIns="0" rIns="0" bIns="0" rtlCol="0" anchor="t"/>
          <a:lstStyle/>
          <a:p>
            <a:pPr marL="0" indent="0">
              <a:buNone/>
            </a:pPr>
            <a:r>
              <a:rPr lang="en-US" sz="1200" i="1" dirty="0">
                <a:solidFill>
                  <a:schemeClr val="tx2"/>
                </a:solidFill>
              </a:rPr>
              <a:t>Vyas et al. 2024</a:t>
            </a:r>
            <a:endParaRPr lang="en-US" sz="1200" dirty="0"/>
          </a:p>
        </p:txBody>
      </p:sp>
      <p:sp>
        <p:nvSpPr>
          <p:cNvPr id="10" name="Text 8"/>
          <p:cNvSpPr txBox="1"/>
          <p:nvPr/>
        </p:nvSpPr>
        <p:spPr>
          <a:xfrm>
            <a:off x="4572000" y="2560320"/>
            <a:ext cx="3063240" cy="2103120"/>
          </a:xfrm>
          <a:prstGeom prst="rect">
            <a:avLst/>
          </a:prstGeom>
          <a:noFill/>
          <a:ln/>
        </p:spPr>
        <p:txBody>
          <a:bodyPr wrap="square" lIns="0" tIns="0" rIns="0" bIns="0" rtlCol="0" anchor="t"/>
          <a:lstStyle/>
          <a:p>
            <a:pPr marL="0" indent="0">
              <a:buNone/>
            </a:pPr>
            <a:r>
              <a:rPr lang="en-US" sz="1500" dirty="0">
                <a:solidFill>
                  <a:schemeClr val="tx1"/>
                </a:solidFill>
              </a:rPr>
              <a:t>Run Adam in Shampoo's eigenbasis. This fixes exactly the rotated-valley problem from demo 5.</a:t>
            </a:r>
            <a:endParaRPr lang="en-US" sz="1500" dirty="0"/>
          </a:p>
        </p:txBody>
      </p:sp>
      <p:sp>
        <p:nvSpPr>
          <p:cNvPr id="11" name="beyond card 3"/>
          <p:cNvSpPr/>
          <p:nvPr/>
        </p:nvSpPr>
        <p:spPr>
          <a:xfrm>
            <a:off x="8046720" y="1371600"/>
            <a:ext cx="3593592" cy="3429000"/>
          </a:xfrm>
          <a:prstGeom prst="roundRect">
            <a:avLst>
              <a:gd name="adj" fmla="val 2133"/>
            </a:avLst>
          </a:prstGeom>
          <a:solidFill>
            <a:schemeClr val="bg2"/>
          </a:solidFill>
          <a:ln/>
        </p:spPr>
        <p:txBody>
          <a:bodyPr/>
          <a:lstStyle/>
          <a:p>
            <a:endParaRPr lang="en-US"/>
          </a:p>
        </p:txBody>
      </p:sp>
      <p:sp>
        <p:nvSpPr>
          <p:cNvPr id="12" name="swatch"/>
          <p:cNvSpPr/>
          <p:nvPr/>
        </p:nvSpPr>
        <p:spPr>
          <a:xfrm>
            <a:off x="8321040" y="1755648"/>
            <a:ext cx="182880" cy="182880"/>
          </a:xfrm>
          <a:prstGeom prst="ellipse">
            <a:avLst/>
          </a:prstGeom>
          <a:solidFill>
            <a:srgbClr val="008300"/>
          </a:solidFill>
          <a:ln/>
        </p:spPr>
        <p:txBody>
          <a:bodyPr/>
          <a:lstStyle/>
          <a:p>
            <a:endParaRPr lang="en-US"/>
          </a:p>
        </p:txBody>
      </p:sp>
      <p:sp>
        <p:nvSpPr>
          <p:cNvPr id="13" name="Text 11"/>
          <p:cNvSpPr txBox="1"/>
          <p:nvPr/>
        </p:nvSpPr>
        <p:spPr>
          <a:xfrm>
            <a:off x="8613648" y="1645920"/>
            <a:ext cx="2743200" cy="411480"/>
          </a:xfrm>
          <a:prstGeom prst="rect">
            <a:avLst/>
          </a:prstGeom>
          <a:noFill/>
          <a:ln/>
        </p:spPr>
        <p:txBody>
          <a:bodyPr wrap="square" lIns="0" tIns="0" rIns="0" bIns="0" rtlCol="0" anchor="t"/>
          <a:lstStyle/>
          <a:p>
            <a:pPr marL="0" indent="0">
              <a:buNone/>
            </a:pPr>
            <a:r>
              <a:rPr lang="en-US" sz="2200" b="1" dirty="0">
                <a:solidFill>
                  <a:schemeClr val="tx1"/>
                </a:solidFill>
              </a:rPr>
              <a:t>Muon</a:t>
            </a:r>
            <a:endParaRPr lang="en-US" sz="2200" dirty="0"/>
          </a:p>
        </p:txBody>
      </p:sp>
      <p:sp>
        <p:nvSpPr>
          <p:cNvPr id="14" name="Text 12"/>
          <p:cNvSpPr txBox="1"/>
          <p:nvPr/>
        </p:nvSpPr>
        <p:spPr>
          <a:xfrm>
            <a:off x="8321040" y="2121408"/>
            <a:ext cx="3108960" cy="320040"/>
          </a:xfrm>
          <a:prstGeom prst="rect">
            <a:avLst/>
          </a:prstGeom>
          <a:noFill/>
          <a:ln/>
        </p:spPr>
        <p:txBody>
          <a:bodyPr wrap="square" lIns="0" tIns="0" rIns="0" bIns="0" rtlCol="0" anchor="t"/>
          <a:lstStyle/>
          <a:p>
            <a:pPr marL="0" indent="0">
              <a:buNone/>
            </a:pPr>
            <a:r>
              <a:rPr lang="en-US" sz="1200" i="1" dirty="0">
                <a:solidFill>
                  <a:schemeClr val="tx2"/>
                </a:solidFill>
              </a:rPr>
              <a:t>Jordan et al. 2024</a:t>
            </a:r>
            <a:endParaRPr lang="en-US" sz="1200" dirty="0"/>
          </a:p>
        </p:txBody>
      </p:sp>
      <p:sp>
        <p:nvSpPr>
          <p:cNvPr id="15" name="Text 13"/>
          <p:cNvSpPr txBox="1"/>
          <p:nvPr/>
        </p:nvSpPr>
        <p:spPr>
          <a:xfrm>
            <a:off x="8321040" y="2560320"/>
            <a:ext cx="3063240" cy="2103120"/>
          </a:xfrm>
          <a:prstGeom prst="rect">
            <a:avLst/>
          </a:prstGeom>
          <a:noFill/>
          <a:ln/>
        </p:spPr>
        <p:txBody>
          <a:bodyPr wrap="square" lIns="0" tIns="0" rIns="0" bIns="0" rtlCol="0" anchor="t"/>
          <a:lstStyle/>
          <a:p>
            <a:pPr marL="0" indent="0">
              <a:buNone/>
            </a:pPr>
            <a:r>
              <a:rPr lang="en-US" sz="1500" dirty="0">
                <a:solidFill>
                  <a:schemeClr val="tx1"/>
                </a:solidFill>
              </a:rPr>
              <a:t>Orthogonalize the momentum with 5 Newton–Schulz iterations (no SVD). Use on hidden matrices; embeddings, output head and biases stay on AdamW.</a:t>
            </a:r>
            <a:endParaRPr lang="en-US" sz="1500" dirty="0"/>
          </a:p>
        </p:txBody>
      </p:sp>
      <p:sp>
        <p:nvSpPr>
          <p:cNvPr id="16" name="Text 14"/>
          <p:cNvSpPr txBox="1"/>
          <p:nvPr/>
        </p:nvSpPr>
        <p:spPr>
          <a:xfrm>
            <a:off x="548640" y="5120640"/>
            <a:ext cx="11094415" cy="731520"/>
          </a:xfrm>
          <a:prstGeom prst="rect">
            <a:avLst/>
          </a:prstGeom>
          <a:noFill/>
          <a:ln/>
        </p:spPr>
        <p:txBody>
          <a:bodyPr wrap="square" lIns="0" tIns="0" rIns="0" bIns="0" rtlCol="0" anchor="t"/>
          <a:lstStyle/>
          <a:p>
            <a:pPr marL="0" indent="0">
              <a:buNone/>
            </a:pPr>
            <a:r>
              <a:rPr lang="en-US" sz="1700" b="1" dirty="0">
                <a:solidFill>
                  <a:schemeClr val="tx1"/>
                </a:solidFill>
              </a:rPr>
              <a:t>For small scientific models: </a:t>
            </a:r>
            <a:r>
              <a:rPr lang="en-US" sz="1700" dirty="0">
                <a:solidFill>
                  <a:schemeClr val="tx1"/>
                </a:solidFill>
              </a:rPr>
              <a:t>tune AdamW or SGD first. These optimizers matter most at transformer scale, when compute is the bottleneck.</a:t>
            </a:r>
            <a:endParaRPr lang="en-US" sz="17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731520" y="822960"/>
            <a:ext cx="2743200" cy="1371600"/>
          </a:xfrm>
          <a:prstGeom prst="rect">
            <a:avLst/>
          </a:prstGeom>
          <a:noFill/>
          <a:ln/>
        </p:spPr>
        <p:txBody>
          <a:bodyPr wrap="square" lIns="0" tIns="0" rIns="0" bIns="0" rtlCol="0" anchor="b"/>
          <a:lstStyle/>
          <a:p>
            <a:pPr marL="0" indent="0">
              <a:buNone/>
            </a:pPr>
            <a:r>
              <a:rPr lang="en-US" sz="9600" b="1" dirty="0">
                <a:solidFill>
                  <a:srgbClr val="F2B134"/>
                </a:solidFill>
              </a:rPr>
              <a:t>3</a:t>
            </a:r>
            <a:endParaRPr lang="en-US" sz="9600" dirty="0"/>
          </a:p>
        </p:txBody>
      </p:sp>
      <p:sp>
        <p:nvSpPr>
          <p:cNvPr id="3" name="Text 0"/>
          <p:cNvSpPr>
            <a:spLocks noGrp="1"/>
          </p:cNvSpPr>
          <p:nvPr>
            <p:ph type="title" idx="101" hasCustomPrompt="1"/>
          </p:nvPr>
        </p:nvSpPr>
        <p:spPr>
          <a:xfrm>
            <a:off x="731520" y="2331720"/>
            <a:ext cx="10698480" cy="1005840"/>
          </a:xfrm>
          <a:prstGeom prst="rect">
            <a:avLst/>
          </a:prstGeom>
          <a:noFill/>
          <a:ln/>
        </p:spPr>
        <p:txBody>
          <a:bodyPr wrap="square" lIns="0" tIns="0" rIns="0" bIns="0" rtlCol="0" anchor="t"/>
          <a:lstStyle/>
          <a:p>
            <a:pPr marL="0" indent="0" algn="l">
              <a:buNone/>
            </a:pPr>
            <a:r>
              <a:rPr lang="en-US" sz="4400" b="1" dirty="0">
                <a:solidFill>
                  <a:schemeClr val="bg1"/>
                </a:solidFill>
              </a:rPr>
              <a:t>Which solution do you get?</a:t>
            </a:r>
            <a:endParaRPr lang="en-US" sz="4400" dirty="0"/>
          </a:p>
        </p:txBody>
      </p:sp>
      <p:sp>
        <p:nvSpPr>
          <p:cNvPr id="4" name="Text 0"/>
          <p:cNvSpPr>
            <a:spLocks noGrp="1"/>
          </p:cNvSpPr>
          <p:nvPr>
            <p:ph type="body" idx="102" hasCustomPrompt="1"/>
          </p:nvPr>
        </p:nvSpPr>
        <p:spPr>
          <a:xfrm>
            <a:off x="731520" y="3429000"/>
            <a:ext cx="9875520" cy="1097280"/>
          </a:xfrm>
          <a:prstGeom prst="rect">
            <a:avLst/>
          </a:prstGeom>
          <a:noFill/>
          <a:ln/>
        </p:spPr>
        <p:txBody>
          <a:bodyPr wrap="square" lIns="0" tIns="0" rIns="0" bIns="0" rtlCol="0" anchor="t"/>
          <a:lstStyle/>
          <a:p>
            <a:pPr marL="0" indent="0">
              <a:buNone/>
            </a:pPr>
            <a:r>
              <a:rPr lang="en-US" sz="2200" dirty="0">
                <a:solidFill>
                  <a:schemeClr val="bg2"/>
                </a:solidFill>
              </a:rPr>
              <a:t>With more parameters than data, many weight settings fit perfectly. The optimizer chooses among them, and a few figures tell you what happened.</a:t>
            </a:r>
            <a:endParaRPr lang="en-US" sz="2200" dirty="0"/>
          </a:p>
        </p:txBody>
      </p:sp>
      <p:sp>
        <p:nvSpPr>
          <p:cNvPr id="5" name="marker 1"/>
          <p:cNvSpPr txBox="1"/>
          <p:nvPr/>
        </p:nvSpPr>
        <p:spPr>
          <a:xfrm>
            <a:off x="731520" y="5349240"/>
            <a:ext cx="457200" cy="457200"/>
          </a:xfrm>
          <a:prstGeom prst="ellipse">
            <a:avLst/>
          </a:prstGeom>
          <a:solidFill>
            <a:schemeClr val="tx1"/>
          </a:solidFill>
          <a:ln w="15875">
            <a:solidFill>
              <a:schemeClr val="bg2"/>
            </a:solidFill>
          </a:ln>
        </p:spPr>
        <p:txBody>
          <a:bodyPr wrap="square" lIns="0" tIns="0" rIns="0" bIns="0" rtlCol="0" anchor="ctr"/>
          <a:lstStyle/>
          <a:p>
            <a:pPr marL="0" indent="0" algn="ctr">
              <a:buNone/>
            </a:pPr>
            <a:r>
              <a:rPr lang="en-US" sz="1600" b="1" dirty="0">
                <a:solidFill>
                  <a:schemeClr val="bg2"/>
                </a:solidFill>
              </a:rPr>
              <a:t>1</a:t>
            </a:r>
            <a:endParaRPr lang="en-US" sz="1600" dirty="0"/>
          </a:p>
        </p:txBody>
      </p:sp>
      <p:sp>
        <p:nvSpPr>
          <p:cNvPr id="6" name="Text 4"/>
          <p:cNvSpPr txBox="1"/>
          <p:nvPr/>
        </p:nvSpPr>
        <p:spPr>
          <a:xfrm>
            <a:off x="1325880" y="5349240"/>
            <a:ext cx="2011680" cy="457200"/>
          </a:xfrm>
          <a:prstGeom prst="rect">
            <a:avLst/>
          </a:prstGeom>
          <a:noFill/>
          <a:ln/>
        </p:spPr>
        <p:txBody>
          <a:bodyPr wrap="square" lIns="0" tIns="0" rIns="0" bIns="0" rtlCol="0" anchor="ctr"/>
          <a:lstStyle/>
          <a:p>
            <a:pPr marL="0" indent="0">
              <a:buNone/>
            </a:pPr>
            <a:r>
              <a:rPr lang="en-US" sz="1600" dirty="0">
                <a:solidFill>
                  <a:schemeClr val="bg2"/>
                </a:solidFill>
              </a:rPr>
              <a:t>The gradient</a:t>
            </a:r>
            <a:endParaRPr lang="en-US" sz="1600" dirty="0"/>
          </a:p>
        </p:txBody>
      </p:sp>
      <p:sp>
        <p:nvSpPr>
          <p:cNvPr id="7" name="marker 2"/>
          <p:cNvSpPr txBox="1"/>
          <p:nvPr/>
        </p:nvSpPr>
        <p:spPr>
          <a:xfrm>
            <a:off x="3520440" y="5349240"/>
            <a:ext cx="457200" cy="457200"/>
          </a:xfrm>
          <a:prstGeom prst="ellipse">
            <a:avLst/>
          </a:prstGeom>
          <a:solidFill>
            <a:schemeClr val="tx1"/>
          </a:solidFill>
          <a:ln w="15875">
            <a:solidFill>
              <a:schemeClr val="bg2"/>
            </a:solidFill>
          </a:ln>
        </p:spPr>
        <p:txBody>
          <a:bodyPr wrap="square" lIns="0" tIns="0" rIns="0" bIns="0" rtlCol="0" anchor="ctr"/>
          <a:lstStyle/>
          <a:p>
            <a:pPr marL="0" indent="0" algn="ctr">
              <a:buNone/>
            </a:pPr>
            <a:r>
              <a:rPr lang="en-US" sz="1600" b="1" dirty="0">
                <a:solidFill>
                  <a:schemeClr val="bg2"/>
                </a:solidFill>
              </a:rPr>
              <a:t>2</a:t>
            </a:r>
            <a:endParaRPr lang="en-US" sz="1600" dirty="0"/>
          </a:p>
        </p:txBody>
      </p:sp>
      <p:sp>
        <p:nvSpPr>
          <p:cNvPr id="8" name="Text 6"/>
          <p:cNvSpPr txBox="1"/>
          <p:nvPr/>
        </p:nvSpPr>
        <p:spPr>
          <a:xfrm>
            <a:off x="4114800" y="5349240"/>
            <a:ext cx="2011680" cy="457200"/>
          </a:xfrm>
          <a:prstGeom prst="rect">
            <a:avLst/>
          </a:prstGeom>
          <a:noFill/>
          <a:ln/>
        </p:spPr>
        <p:txBody>
          <a:bodyPr wrap="square" lIns="0" tIns="0" rIns="0" bIns="0" rtlCol="0" anchor="ctr"/>
          <a:lstStyle/>
          <a:p>
            <a:pPr marL="0" indent="0">
              <a:buNone/>
            </a:pPr>
            <a:r>
              <a:rPr lang="en-US" sz="1600" dirty="0">
                <a:solidFill>
                  <a:schemeClr val="bg2"/>
                </a:solidFill>
              </a:rPr>
              <a:t>The update</a:t>
            </a:r>
            <a:endParaRPr lang="en-US" sz="1600" dirty="0"/>
          </a:p>
        </p:txBody>
      </p:sp>
      <p:sp>
        <p:nvSpPr>
          <p:cNvPr id="9" name="marker 3"/>
          <p:cNvSpPr txBox="1"/>
          <p:nvPr/>
        </p:nvSpPr>
        <p:spPr>
          <a:xfrm>
            <a:off x="6309360" y="5349240"/>
            <a:ext cx="457200" cy="457200"/>
          </a:xfrm>
          <a:prstGeom prst="ellipse">
            <a:avLst/>
          </a:prstGeom>
          <a:solidFill>
            <a:srgbClr val="F2B134"/>
          </a:solidFill>
          <a:ln/>
        </p:spPr>
        <p:txBody>
          <a:bodyPr wrap="square" lIns="0" tIns="0" rIns="0" bIns="0" rtlCol="0" anchor="ctr"/>
          <a:lstStyle/>
          <a:p>
            <a:pPr marL="0" indent="0" algn="ctr">
              <a:buNone/>
            </a:pPr>
            <a:r>
              <a:rPr lang="en-US" sz="1600" b="1" dirty="0">
                <a:solidFill>
                  <a:schemeClr val="tx1"/>
                </a:solidFill>
              </a:rPr>
              <a:t>3</a:t>
            </a:r>
            <a:endParaRPr lang="en-US" sz="1600" dirty="0"/>
          </a:p>
        </p:txBody>
      </p:sp>
      <p:sp>
        <p:nvSpPr>
          <p:cNvPr id="10" name="Text 8"/>
          <p:cNvSpPr txBox="1"/>
          <p:nvPr/>
        </p:nvSpPr>
        <p:spPr>
          <a:xfrm>
            <a:off x="6903720" y="5349240"/>
            <a:ext cx="2011680" cy="457200"/>
          </a:xfrm>
          <a:prstGeom prst="rect">
            <a:avLst/>
          </a:prstGeom>
          <a:noFill/>
          <a:ln/>
        </p:spPr>
        <p:txBody>
          <a:bodyPr wrap="square" lIns="0" tIns="0" rIns="0" bIns="0" rtlCol="0" anchor="ctr"/>
          <a:lstStyle/>
          <a:p>
            <a:pPr marL="0" indent="0">
              <a:buNone/>
            </a:pPr>
            <a:r>
              <a:rPr lang="en-US" sz="1600" b="1" dirty="0">
                <a:solidFill>
                  <a:schemeClr val="bg2"/>
                </a:solidFill>
              </a:rPr>
              <a:t>The solution</a:t>
            </a:r>
            <a:endParaRPr lang="en-US" sz="1600" dirty="0"/>
          </a:p>
        </p:txBody>
      </p:sp>
      <p:sp>
        <p:nvSpPr>
          <p:cNvPr id="11" name="marker 4"/>
          <p:cNvSpPr txBox="1"/>
          <p:nvPr/>
        </p:nvSpPr>
        <p:spPr>
          <a:xfrm>
            <a:off x="9098280" y="5349240"/>
            <a:ext cx="457200" cy="457200"/>
          </a:xfrm>
          <a:prstGeom prst="ellipse">
            <a:avLst/>
          </a:prstGeom>
          <a:solidFill>
            <a:schemeClr val="tx1"/>
          </a:solidFill>
          <a:ln w="15875">
            <a:solidFill>
              <a:schemeClr val="bg2"/>
            </a:solidFill>
          </a:ln>
        </p:spPr>
        <p:txBody>
          <a:bodyPr wrap="square" lIns="0" tIns="0" rIns="0" bIns="0" rtlCol="0" anchor="ctr"/>
          <a:lstStyle/>
          <a:p>
            <a:pPr marL="0" indent="0" algn="ctr">
              <a:buNone/>
            </a:pPr>
            <a:r>
              <a:rPr lang="en-US" sz="1600" b="1" dirty="0">
                <a:solidFill>
                  <a:schemeClr val="bg2"/>
                </a:solidFill>
              </a:rPr>
              <a:t>4</a:t>
            </a:r>
            <a:endParaRPr lang="en-US" sz="1600" dirty="0"/>
          </a:p>
        </p:txBody>
      </p:sp>
      <p:sp>
        <p:nvSpPr>
          <p:cNvPr id="12" name="Text 10"/>
          <p:cNvSpPr txBox="1"/>
          <p:nvPr/>
        </p:nvSpPr>
        <p:spPr>
          <a:xfrm>
            <a:off x="9692640" y="5349240"/>
            <a:ext cx="2011680" cy="457200"/>
          </a:xfrm>
          <a:prstGeom prst="rect">
            <a:avLst/>
          </a:prstGeom>
          <a:noFill/>
          <a:ln/>
        </p:spPr>
        <p:txBody>
          <a:bodyPr wrap="square" lIns="0" tIns="0" rIns="0" bIns="0" rtlCol="0" anchor="ctr"/>
          <a:lstStyle/>
          <a:p>
            <a:pPr marL="0" indent="0">
              <a:buNone/>
            </a:pPr>
            <a:r>
              <a:rPr lang="en-US" sz="1600" dirty="0">
                <a:solidFill>
                  <a:schemeClr val="bg2"/>
                </a:solidFill>
              </a:rPr>
              <a:t>Choosing</a:t>
            </a:r>
            <a:endParaRPr lang="en-US" sz="16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bg2"/>
                </a:solidFill>
              </a:defRPr>
            </a:lvl1pPr>
          </a:lstStyle>
          <a:p>
            <a:pPr algn="r"/>
            <a:fld id="{F7021451-1387-4CA6-816F-3879F97B5CBC}" type="slidenum">
              <a:rPr lang="en-US" b="0"/>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Zero training loss, 2× different test error</a:t>
            </a:r>
            <a:endParaRPr lang="en-US" sz="3200" dirty="0"/>
          </a:p>
        </p:txBody>
      </p:sp>
      <p:sp>
        <p:nvSpPr>
          <p:cNvPr id="3" name="Text 1"/>
          <p:cNvSpPr txBox="1"/>
          <p:nvPr/>
        </p:nvSpPr>
        <p:spPr>
          <a:xfrm>
            <a:off x="548640" y="1280160"/>
            <a:ext cx="11094415" cy="365760"/>
          </a:xfrm>
          <a:prstGeom prst="rect">
            <a:avLst/>
          </a:prstGeom>
          <a:noFill/>
          <a:ln/>
        </p:spPr>
        <p:txBody>
          <a:bodyPr wrap="square" lIns="0" tIns="0" rIns="0" bIns="0" rtlCol="0" anchor="t"/>
          <a:lstStyle/>
          <a:p>
            <a:pPr marL="0" indent="0">
              <a:buNone/>
            </a:pPr>
            <a:r>
              <a:rPr lang="en-US" sz="1600" dirty="0">
                <a:solidFill>
                  <a:schemeClr val="tx2"/>
                </a:solidFill>
              </a:rPr>
              <a:t>30 equations, 100 unknowns, sparse ground truth. Every method starts at w = 0 and reaches ~1e-13 training loss.</a:t>
            </a:r>
            <a:endParaRPr lang="en-US" sz="1600" dirty="0"/>
          </a:p>
        </p:txBody>
      </p:sp>
      <p:pic>
        <p:nvPicPr>
          <p:cNvPr id="4" name="02_underdetermined.png" descr="/Users/charlie/Documents/Notre Dame/LPM/opt-intro/figures/02_underdetermined.png"/>
          <p:cNvPicPr>
            <a:picLocks noChangeAspect="1"/>
          </p:cNvPicPr>
          <p:nvPr/>
        </p:nvPicPr>
        <p:blipFill>
          <a:blip r:embed="rId3"/>
          <a:stretch>
            <a:fillRect/>
          </a:stretch>
        </p:blipFill>
        <p:spPr>
          <a:xfrm>
            <a:off x="548640" y="1756945"/>
            <a:ext cx="11094415" cy="2338270"/>
          </a:xfrm>
          <a:prstGeom prst="rect">
            <a:avLst/>
          </a:prstGeom>
        </p:spPr>
      </p:pic>
      <p:graphicFrame>
        <p:nvGraphicFramePr>
          <p:cNvPr id="22" name="bias table"/>
          <p:cNvGraphicFramePr>
            <a:graphicFrameLocks noGrp="1"/>
          </p:cNvGraphicFramePr>
          <p:nvPr>
            <p:extLst>
              <p:ext uri="{D42A27DB-BD31-4B8C-83A1-F6EECF244321}">
                <p14:modId xmlns:p14="http://schemas.microsoft.com/office/powerpoint/2010/main" val="1579011935"/>
              </p:ext>
            </p:extLst>
          </p:nvPr>
        </p:nvGraphicFramePr>
        <p:xfrm>
          <a:off x="548640" y="4343400"/>
          <a:ext cx="6035040" cy="1755648"/>
        </p:xfrm>
        <a:graphic>
          <a:graphicData uri="http://schemas.openxmlformats.org/drawingml/2006/table">
            <a:tbl>
              <a:tblPr/>
              <a:tblGrid>
                <a:gridCol w="41148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25880">
                  <a:extLst>
                    <a:ext uri="{9D8B030D-6E8A-4147-A177-3AD203B41FA5}">
                      <a16:colId xmlns:a16="http://schemas.microsoft.com/office/drawing/2014/main" val="20003"/>
                    </a:ext>
                  </a:extLst>
                </a:gridCol>
                <a:gridCol w="1325880">
                  <a:extLst>
                    <a:ext uri="{9D8B030D-6E8A-4147-A177-3AD203B41FA5}">
                      <a16:colId xmlns:a16="http://schemas.microsoft.com/office/drawing/2014/main" val="20004"/>
                    </a:ext>
                  </a:extLst>
                </a:gridCol>
              </a:tblGrid>
              <a:tr h="438912">
                <a:tc>
                  <a:txBody>
                    <a:bodyPr/>
                    <a:lstStyle/>
                    <a:p>
                      <a:pPr marL="0" indent="0">
                        <a:buNone/>
                      </a:pP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rgbClr val="141B26"/>
                    </a:solidFill>
                  </a:tcPr>
                </a:tc>
                <a:tc>
                  <a:txBody>
                    <a:bodyPr/>
                    <a:lstStyle/>
                    <a:p>
                      <a:pPr marL="0" indent="0">
                        <a:buNone/>
                      </a:pPr>
                      <a:r>
                        <a:rPr lang="en-US" sz="1600" b="1" dirty="0">
                          <a:solidFill>
                            <a:srgbClr val="FFFFFF"/>
                          </a:solidFill>
                        </a:rPr>
                        <a:t>method</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rgbClr val="141B26"/>
                    </a:solidFill>
                  </a:tcPr>
                </a:tc>
                <a:tc>
                  <a:txBody>
                    <a:bodyPr/>
                    <a:lstStyle/>
                    <a:p>
                      <a:pPr marL="0" indent="0">
                        <a:buNone/>
                      </a:pPr>
                      <a:r>
                        <a:rPr lang="en-US" sz="1600" b="1" dirty="0">
                          <a:solidFill>
                            <a:srgbClr val="FFFFFF"/>
                          </a:solidFill>
                        </a:rPr>
                        <a:t>test MSE</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rgbClr val="141B26"/>
                    </a:solidFill>
                  </a:tcPr>
                </a:tc>
                <a:tc>
                  <a:txBody>
                    <a:bodyPr/>
                    <a:lstStyle/>
                    <a:p>
                      <a:pPr marL="0" indent="0">
                        <a:buNone/>
                      </a:pPr>
                      <a:r>
                        <a:rPr lang="en-US" sz="1600" b="1" dirty="0">
                          <a:solidFill>
                            <a:srgbClr val="FFFFFF"/>
                          </a:solidFill>
                        </a:rPr>
                        <a:t>‖w‖₂</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rgbClr val="141B26"/>
                    </a:solidFill>
                  </a:tcPr>
                </a:tc>
                <a:tc>
                  <a:txBody>
                    <a:bodyPr/>
                    <a:lstStyle/>
                    <a:p>
                      <a:pPr marL="0" indent="0">
                        <a:buNone/>
                      </a:pPr>
                      <a:r>
                        <a:rPr lang="en-US" sz="1600" b="1" dirty="0">
                          <a:solidFill>
                            <a:srgbClr val="FFFFFF"/>
                          </a:solidFill>
                        </a:rPr>
                        <a:t>‖w‖∞</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solidFill>
                      <a:srgbClr val="141B26"/>
                    </a:solidFill>
                  </a:tcPr>
                </a:tc>
                <a:extLst>
                  <a:ext uri="{0D108BD9-81ED-4DB2-BD59-A6C34878D82A}">
                    <a16:rowId xmlns:a16="http://schemas.microsoft.com/office/drawing/2014/main" val="10000"/>
                  </a:ext>
                </a:extLst>
              </a:tr>
              <a:tr h="438912">
                <a:tc>
                  <a:txBody>
                    <a:bodyPr/>
                    <a:lstStyle/>
                    <a:p>
                      <a:pPr marL="0" indent="0" algn="ctr">
                        <a:buNone/>
                      </a:pPr>
                      <a:r>
                        <a:rPr lang="en-US" sz="1800" dirty="0">
                          <a:solidFill>
                            <a:srgbClr val="2A78D6"/>
                          </a:solidFill>
                        </a:rPr>
                        <a:t>●</a:t>
                      </a:r>
                      <a:endParaRPr lang="en-US" sz="18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b="1" dirty="0">
                          <a:solidFill>
                            <a:srgbClr val="141B26"/>
                          </a:solidFill>
                        </a:rPr>
                        <a:t>GD</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141B26"/>
                          </a:solidFill>
                        </a:rPr>
                        <a:t>13.6</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141B26"/>
                          </a:solidFill>
                        </a:rPr>
                        <a:t>2.59</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141B26"/>
                          </a:solidFill>
                        </a:rPr>
                        <a:t>1.26</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extLst>
                  <a:ext uri="{0D108BD9-81ED-4DB2-BD59-A6C34878D82A}">
                    <a16:rowId xmlns:a16="http://schemas.microsoft.com/office/drawing/2014/main" val="10001"/>
                  </a:ext>
                </a:extLst>
              </a:tr>
              <a:tr h="438912">
                <a:tc>
                  <a:txBody>
                    <a:bodyPr/>
                    <a:lstStyle/>
                    <a:p>
                      <a:pPr marL="0" indent="0" algn="ctr">
                        <a:buNone/>
                      </a:pPr>
                      <a:r>
                        <a:rPr lang="en-US" sz="1800" dirty="0">
                          <a:solidFill>
                            <a:srgbClr val="1BAF7A"/>
                          </a:solidFill>
                        </a:rPr>
                        <a:t>●</a:t>
                      </a:r>
                      <a:endParaRPr lang="en-US" sz="18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b="1" dirty="0">
                          <a:solidFill>
                            <a:srgbClr val="141B26"/>
                          </a:solidFill>
                        </a:rPr>
                        <a:t>Adam</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141B26"/>
                          </a:solidFill>
                        </a:rPr>
                        <a:t>24.6</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141B26"/>
                          </a:solidFill>
                        </a:rPr>
                        <a:t>3.36</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141B26"/>
                          </a:solidFill>
                        </a:rPr>
                        <a:t>0.59</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extLst>
                  <a:ext uri="{0D108BD9-81ED-4DB2-BD59-A6C34878D82A}">
                    <a16:rowId xmlns:a16="http://schemas.microsoft.com/office/drawing/2014/main" val="10002"/>
                  </a:ext>
                </a:extLst>
              </a:tr>
              <a:tr h="438912">
                <a:tc>
                  <a:txBody>
                    <a:bodyPr/>
                    <a:lstStyle/>
                    <a:p>
                      <a:pPr marL="0" indent="0" algn="ctr">
                        <a:buNone/>
                      </a:pPr>
                      <a:r>
                        <a:rPr lang="en-US" sz="1800" dirty="0">
                          <a:solidFill>
                            <a:srgbClr val="E87BA4"/>
                          </a:solidFill>
                        </a:rPr>
                        <a:t>●</a:t>
                      </a:r>
                      <a:endParaRPr lang="en-US" sz="18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b="1" dirty="0">
                          <a:solidFill>
                            <a:srgbClr val="141B26"/>
                          </a:solidFill>
                        </a:rPr>
                        <a:t>signGD</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141B26"/>
                          </a:solidFill>
                        </a:rPr>
                        <a:t>23.0</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141B26"/>
                          </a:solidFill>
                        </a:rPr>
                        <a:t>3.20</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tc>
                  <a:txBody>
                    <a:bodyPr/>
                    <a:lstStyle/>
                    <a:p>
                      <a:pPr marL="0" indent="0">
                        <a:buNone/>
                      </a:pPr>
                      <a:r>
                        <a:rPr lang="en-US" sz="1600" dirty="0">
                          <a:solidFill>
                            <a:srgbClr val="141B26"/>
                          </a:solidFill>
                        </a:rPr>
                        <a:t>0.43</a:t>
                      </a:r>
                      <a:endParaRPr lang="en-US" sz="1600" dirty="0"/>
                    </a:p>
                  </a:txBody>
                  <a:tcPr marT="0" marB="0" anchor="ctr">
                    <a:lnL w="9525" cap="flat" cmpd="sng" algn="ctr">
                      <a:solidFill>
                        <a:srgbClr val="D5DAE1"/>
                      </a:solidFill>
                      <a:prstDash val="solid"/>
                      <a:round/>
                      <a:headEnd type="none" w="med" len="med"/>
                      <a:tailEnd type="none" w="med" len="med"/>
                    </a:lnL>
                    <a:lnR w="9525" cap="flat" cmpd="sng" algn="ctr">
                      <a:solidFill>
                        <a:srgbClr val="D5DAE1"/>
                      </a:solidFill>
                      <a:prstDash val="solid"/>
                      <a:round/>
                      <a:headEnd type="none" w="med" len="med"/>
                      <a:tailEnd type="none" w="med" len="med"/>
                    </a:lnR>
                    <a:lnT w="9525" cap="flat" cmpd="sng" algn="ctr">
                      <a:solidFill>
                        <a:srgbClr val="D5DAE1"/>
                      </a:solidFill>
                      <a:prstDash val="solid"/>
                      <a:round/>
                      <a:headEnd type="none" w="med" len="med"/>
                      <a:tailEnd type="none" w="med" len="med"/>
                    </a:lnT>
                    <a:lnB w="9525" cap="flat" cmpd="sng" algn="ctr">
                      <a:solidFill>
                        <a:srgbClr val="D5DAE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6" name="Text 2"/>
          <p:cNvSpPr txBox="1"/>
          <p:nvPr/>
        </p:nvSpPr>
        <p:spPr>
          <a:xfrm>
            <a:off x="6995160" y="4343400"/>
            <a:ext cx="4645152" cy="1828800"/>
          </a:xfrm>
          <a:prstGeom prst="rect">
            <a:avLst/>
          </a:prstGeom>
          <a:noFill/>
          <a:ln/>
        </p:spPr>
        <p:txBody>
          <a:bodyPr wrap="square" lIns="0" tIns="0" rIns="0" bIns="0" rtlCol="0" anchor="t"/>
          <a:lstStyle/>
          <a:p>
            <a:pPr marL="0" indent="0">
              <a:buNone/>
            </a:pPr>
            <a:r>
              <a:rPr lang="en-US" sz="1500" dirty="0">
                <a:solidFill>
                  <a:schemeClr val="tx1"/>
                </a:solidFill>
              </a:rPr>
              <a:t>GD from zero stays in the row space of X, so it lands on the minimum-ℓ2 solution X⁺y.</a:t>
            </a:r>
            <a:endParaRPr lang="en-US" sz="1500" dirty="0"/>
          </a:p>
          <a:p>
            <a:pPr marL="0" indent="0">
              <a:buNone/>
            </a:pPr>
            <a:r>
              <a:rPr lang="en-US" sz="800" dirty="0">
                <a:solidFill>
                  <a:schemeClr val="tx1"/>
                </a:solidFill>
              </a:rPr>
              <a:t> </a:t>
            </a:r>
            <a:endParaRPr lang="en-US" sz="1500" dirty="0"/>
          </a:p>
          <a:p>
            <a:pPr marL="0" indent="0">
              <a:buNone/>
            </a:pPr>
            <a:r>
              <a:rPr lang="en-US" sz="1500" dirty="0">
                <a:solidFill>
                  <a:schemeClr val="tx1"/>
                </a:solidFill>
              </a:rPr>
              <a:t>Sign-like methods spread mass over all coordinates (small max entry).</a:t>
            </a:r>
            <a:endParaRPr lang="en-US" sz="1500" dirty="0"/>
          </a:p>
          <a:p>
            <a:pPr marL="0" indent="0">
              <a:buNone/>
            </a:pPr>
            <a:r>
              <a:rPr lang="en-US" sz="800" dirty="0">
                <a:solidFill>
                  <a:schemeClr val="tx1"/>
                </a:solidFill>
              </a:rPr>
              <a:t> </a:t>
            </a:r>
            <a:endParaRPr lang="en-US" sz="1500" dirty="0"/>
          </a:p>
          <a:p>
            <a:pPr marL="0" indent="0">
              <a:buNone/>
            </a:pPr>
            <a:r>
              <a:rPr lang="en-US" sz="1100" dirty="0">
                <a:solidFill>
                  <a:schemeClr val="tx2"/>
                </a:solidFill>
              </a:rPr>
              <a:t>Wilson et al. 2017; Gunasekar et al. 2018</a:t>
            </a:r>
            <a:endParaRPr lang="en-US" sz="15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Weight decay erases what the loss doesn't defend</a:t>
            </a:r>
            <a:endParaRPr lang="en-US" sz="3200" dirty="0"/>
          </a:p>
        </p:txBody>
      </p:sp>
      <p:pic>
        <p:nvPicPr>
          <p:cNvPr id="3" name="02_painted_a.png" descr="/Users/charlie/Documents/Notre Dame/LPM/opt-intro/figures/02_painted_a.png"/>
          <p:cNvPicPr>
            <a:picLocks noChangeAspect="1"/>
          </p:cNvPicPr>
          <p:nvPr/>
        </p:nvPicPr>
        <p:blipFill>
          <a:blip r:embed="rId3"/>
          <a:stretch>
            <a:fillRect/>
          </a:stretch>
        </p:blipFill>
        <p:spPr>
          <a:xfrm>
            <a:off x="1597443" y="1280160"/>
            <a:ext cx="8996809" cy="4160520"/>
          </a:xfrm>
          <a:prstGeom prst="rect">
            <a:avLst/>
          </a:prstGeom>
        </p:spPr>
      </p:pic>
      <p:sp>
        <p:nvSpPr>
          <p:cNvPr id="4" name="Text 1"/>
          <p:cNvSpPr txBox="1"/>
          <p:nvPr/>
        </p:nvSpPr>
        <p:spPr>
          <a:xfrm>
            <a:off x="548640" y="5532120"/>
            <a:ext cx="11094415" cy="777240"/>
          </a:xfrm>
          <a:prstGeom prst="rect">
            <a:avLst/>
          </a:prstGeom>
          <a:noFill/>
          <a:ln/>
        </p:spPr>
        <p:txBody>
          <a:bodyPr wrap="square" lIns="0" tIns="0" rIns="0" bIns="0" rtlCol="0" anchor="t"/>
          <a:lstStyle/>
          <a:p>
            <a:pPr marL="0" indent="0" algn="ctr">
              <a:buNone/>
            </a:pPr>
            <a:r>
              <a:rPr lang="en-US" sz="1500" b="1" dirty="0">
                <a:solidFill>
                  <a:schemeClr val="tx1"/>
                </a:solidFill>
              </a:rPr>
              <a:t>SGD, Adam: </a:t>
            </a:r>
            <a:r>
              <a:rPr lang="en-US" sz="1500" dirty="0">
                <a:solidFill>
                  <a:schemeClr val="tx1"/>
                </a:solidFill>
              </a:rPr>
              <a:t>the “a” survives.   </a:t>
            </a:r>
            <a:r>
              <a:rPr lang="en-US" sz="1500" b="1" dirty="0">
                <a:solidFill>
                  <a:schemeClr val="tx1"/>
                </a:solidFill>
              </a:rPr>
              <a:t>AdamW: </a:t>
            </a:r>
            <a:r>
              <a:rPr lang="en-US" sz="1500" dirty="0">
                <a:solidFill>
                  <a:schemeClr val="tx1"/>
                </a:solidFill>
              </a:rPr>
              <a:t>erased; its ΔW is a negative “a”.   </a:t>
            </a:r>
            <a:r>
              <a:rPr lang="en-US" sz="1500" b="1" dirty="0">
                <a:solidFill>
                  <a:schemeClr val="tx1"/>
                </a:solidFill>
              </a:rPr>
              <a:t>Muon: </a:t>
            </a:r>
            <a:r>
              <a:rPr lang="en-US" sz="1500" dirty="0">
                <a:solidFill>
                  <a:schemeClr val="tx1"/>
                </a:solidFill>
              </a:rPr>
              <a:t>buried under a large full-rank change (2.4× the initial norm).</a:t>
            </a:r>
            <a:endParaRPr lang="en-US" sz="1500" dirty="0"/>
          </a:p>
          <a:p>
            <a:pPr marL="0" indent="0" algn="ctr">
              <a:buNone/>
            </a:pPr>
            <a:r>
              <a:rPr lang="en-US" sz="1500" b="1" dirty="0">
                <a:solidFill>
                  <a:schemeClr val="tx1"/>
                </a:solidFill>
              </a:rPr>
              <a:t>Fine-tuning a pretrained model? The “a” is your pretrained knowledge.</a:t>
            </a:r>
            <a:endParaRPr lang="en-US" sz="15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Tune the learning rate before comparing optimizers</a:t>
            </a:r>
            <a:endParaRPr lang="en-US" sz="3200" dirty="0"/>
          </a:p>
        </p:txBody>
      </p:sp>
      <p:pic>
        <p:nvPicPr>
          <p:cNvPr id="3" name="03_sweep_esol.png" descr="/Users/charlie/Documents/Notre Dame/LPM/opt-intro/figures/03_sweep_esol.png"/>
          <p:cNvPicPr>
            <a:picLocks noChangeAspect="1"/>
          </p:cNvPicPr>
          <p:nvPr/>
        </p:nvPicPr>
        <p:blipFill>
          <a:blip r:embed="rId3"/>
          <a:stretch>
            <a:fillRect/>
          </a:stretch>
        </p:blipFill>
        <p:spPr>
          <a:xfrm>
            <a:off x="548640" y="1325880"/>
            <a:ext cx="7543800" cy="3863991"/>
          </a:xfrm>
          <a:prstGeom prst="rect">
            <a:avLst/>
          </a:prstGeom>
        </p:spPr>
      </p:pic>
      <p:sp>
        <p:nvSpPr>
          <p:cNvPr id="4" name="Text 1"/>
          <p:cNvSpPr txBox="1"/>
          <p:nvPr/>
        </p:nvSpPr>
        <p:spPr>
          <a:xfrm>
            <a:off x="8458200" y="1417320"/>
            <a:ext cx="3200400" cy="685800"/>
          </a:xfrm>
          <a:prstGeom prst="rect">
            <a:avLst/>
          </a:prstGeom>
          <a:noFill/>
          <a:ln/>
        </p:spPr>
        <p:txBody>
          <a:bodyPr wrap="square" lIns="0" tIns="0" rIns="0" bIns="0" rtlCol="0" anchor="t"/>
          <a:lstStyle/>
          <a:p>
            <a:pPr marL="0" indent="0">
              <a:buNone/>
            </a:pPr>
            <a:r>
              <a:rPr lang="en-US" sz="4000" b="1" dirty="0">
                <a:solidFill>
                  <a:schemeClr val="tx1"/>
                </a:solidFill>
              </a:rPr>
              <a:t>~1.0</a:t>
            </a:r>
            <a:endParaRPr lang="en-US" sz="4000" dirty="0"/>
          </a:p>
        </p:txBody>
      </p:sp>
      <p:sp>
        <p:nvSpPr>
          <p:cNvPr id="5" name="Text 2"/>
          <p:cNvSpPr txBox="1"/>
          <p:nvPr/>
        </p:nvSpPr>
        <p:spPr>
          <a:xfrm>
            <a:off x="8458200" y="2130552"/>
            <a:ext cx="3200400" cy="640080"/>
          </a:xfrm>
          <a:prstGeom prst="rect">
            <a:avLst/>
          </a:prstGeom>
          <a:noFill/>
          <a:ln/>
        </p:spPr>
        <p:txBody>
          <a:bodyPr wrap="square" lIns="0" tIns="0" rIns="0" bIns="0" rtlCol="0" anchor="t"/>
          <a:lstStyle/>
          <a:p>
            <a:pPr marL="0" indent="0">
              <a:buNone/>
            </a:pPr>
            <a:r>
              <a:rPr lang="en-US" sz="1400" dirty="0">
                <a:solidFill>
                  <a:schemeClr val="tx2"/>
                </a:solidFill>
              </a:rPr>
              <a:t>log units of RMSE gained by tuning the LR</a:t>
            </a:r>
            <a:endParaRPr lang="en-US" sz="1400" dirty="0"/>
          </a:p>
        </p:txBody>
      </p:sp>
      <p:sp>
        <p:nvSpPr>
          <p:cNvPr id="6" name="Text 3"/>
          <p:cNvSpPr txBox="1"/>
          <p:nvPr/>
        </p:nvSpPr>
        <p:spPr>
          <a:xfrm>
            <a:off x="8458200" y="2743200"/>
            <a:ext cx="3200400" cy="685800"/>
          </a:xfrm>
          <a:prstGeom prst="rect">
            <a:avLst/>
          </a:prstGeom>
          <a:noFill/>
          <a:ln/>
        </p:spPr>
        <p:txBody>
          <a:bodyPr wrap="square" lIns="0" tIns="0" rIns="0" bIns="0" rtlCol="0" anchor="t"/>
          <a:lstStyle/>
          <a:p>
            <a:pPr marL="0" indent="0">
              <a:buNone/>
            </a:pPr>
            <a:r>
              <a:rPr lang="en-US" sz="4000" b="1" dirty="0">
                <a:solidFill>
                  <a:schemeClr val="tx1"/>
                </a:solidFill>
              </a:rPr>
              <a:t>~0.15</a:t>
            </a:r>
            <a:endParaRPr lang="en-US" sz="4000" dirty="0"/>
          </a:p>
        </p:txBody>
      </p:sp>
      <p:sp>
        <p:nvSpPr>
          <p:cNvPr id="7" name="Text 4"/>
          <p:cNvSpPr txBox="1"/>
          <p:nvPr/>
        </p:nvSpPr>
        <p:spPr>
          <a:xfrm>
            <a:off x="8458200" y="3456432"/>
            <a:ext cx="3200400" cy="640080"/>
          </a:xfrm>
          <a:prstGeom prst="rect">
            <a:avLst/>
          </a:prstGeom>
          <a:noFill/>
          <a:ln/>
        </p:spPr>
        <p:txBody>
          <a:bodyPr wrap="square" lIns="0" tIns="0" rIns="0" bIns="0" rtlCol="0" anchor="t"/>
          <a:lstStyle/>
          <a:p>
            <a:pPr marL="0" indent="0">
              <a:buNone/>
            </a:pPr>
            <a:r>
              <a:rPr lang="en-US" sz="1400" dirty="0">
                <a:solidFill>
                  <a:schemeClr val="tx2"/>
                </a:solidFill>
              </a:rPr>
              <a:t>between the best and worst tuned optimizer</a:t>
            </a:r>
            <a:endParaRPr lang="en-US" sz="1400" dirty="0"/>
          </a:p>
        </p:txBody>
      </p:sp>
      <p:sp>
        <p:nvSpPr>
          <p:cNvPr id="8" name="Text 5"/>
          <p:cNvSpPr txBox="1"/>
          <p:nvPr/>
        </p:nvSpPr>
        <p:spPr>
          <a:xfrm>
            <a:off x="8458200" y="4069080"/>
            <a:ext cx="3200400" cy="685800"/>
          </a:xfrm>
          <a:prstGeom prst="rect">
            <a:avLst/>
          </a:prstGeom>
          <a:noFill/>
          <a:ln/>
        </p:spPr>
        <p:txBody>
          <a:bodyPr wrap="square" lIns="0" tIns="0" rIns="0" bIns="0" rtlCol="0" anchor="t"/>
          <a:lstStyle/>
          <a:p>
            <a:pPr marL="0" indent="0">
              <a:buNone/>
            </a:pPr>
            <a:r>
              <a:rPr lang="en-US" sz="4000" b="1" dirty="0">
                <a:solidFill>
                  <a:schemeClr val="tx1"/>
                </a:solidFill>
              </a:rPr>
              <a:t>5 decades</a:t>
            </a:r>
            <a:endParaRPr lang="en-US" sz="4000" dirty="0"/>
          </a:p>
        </p:txBody>
      </p:sp>
      <p:sp>
        <p:nvSpPr>
          <p:cNvPr id="9" name="Text 6"/>
          <p:cNvSpPr txBox="1"/>
          <p:nvPr/>
        </p:nvSpPr>
        <p:spPr>
          <a:xfrm>
            <a:off x="8458200" y="4782312"/>
            <a:ext cx="3200400" cy="640080"/>
          </a:xfrm>
          <a:prstGeom prst="rect">
            <a:avLst/>
          </a:prstGeom>
          <a:noFill/>
          <a:ln/>
        </p:spPr>
        <p:txBody>
          <a:bodyPr wrap="square" lIns="0" tIns="0" rIns="0" bIns="0" rtlCol="0" anchor="t"/>
          <a:lstStyle/>
          <a:p>
            <a:pPr marL="0" indent="0">
              <a:buNone/>
            </a:pPr>
            <a:r>
              <a:rPr lang="en-US" sz="1400" dirty="0">
                <a:solidFill>
                  <a:schemeClr val="tx2"/>
                </a:solidFill>
              </a:rPr>
              <a:t>spread of the best LRs (Signum 3e-5 … L-BFGS 3)</a:t>
            </a:r>
            <a:endParaRPr lang="en-US" sz="1400" dirty="0"/>
          </a:p>
        </p:txBody>
      </p:sp>
      <p:sp>
        <p:nvSpPr>
          <p:cNvPr id="10" name="Text 7"/>
          <p:cNvSpPr txBox="1"/>
          <p:nvPr/>
        </p:nvSpPr>
        <p:spPr>
          <a:xfrm>
            <a:off x="548640" y="5486400"/>
            <a:ext cx="11094415" cy="685800"/>
          </a:xfrm>
          <a:prstGeom prst="rect">
            <a:avLst/>
          </a:prstGeom>
          <a:noFill/>
          <a:ln/>
        </p:spPr>
        <p:txBody>
          <a:bodyPr wrap="square" lIns="0" tIns="0" rIns="0" bIns="0" rtlCol="0" anchor="t"/>
          <a:lstStyle/>
          <a:p>
            <a:pPr marL="0" indent="0">
              <a:buNone/>
            </a:pPr>
            <a:r>
              <a:rPr lang="en-US" sz="1400" dirty="0">
                <a:solidFill>
                  <a:schemeClr val="tx2"/>
                </a:solidFill>
              </a:rPr>
              <a:t>ESOL aqueous solubility: 2048-bit Morgan fingerprints → MLP (1.3M parameters, ~900 training molecules). Tuned SGD + momentum (1.03) and L-BFGS (1.05) beat Adam (1.11).</a:t>
            </a:r>
            <a:endParaRPr lang="en-US" sz="14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Three learning rates, three signatures</a:t>
            </a:r>
            <a:endParaRPr lang="en-US" sz="3200" dirty="0"/>
          </a:p>
        </p:txBody>
      </p:sp>
      <p:pic>
        <p:nvPicPr>
          <p:cNvPr id="3" name="03_lr_pathologies.png" descr="/Users/charlie/Documents/Notre Dame/LPM/opt-intro/figures/03_lr_pathologies.png"/>
          <p:cNvPicPr>
            <a:picLocks noChangeAspect="1"/>
          </p:cNvPicPr>
          <p:nvPr/>
        </p:nvPicPr>
        <p:blipFill>
          <a:blip r:embed="rId3"/>
          <a:stretch>
            <a:fillRect/>
          </a:stretch>
        </p:blipFill>
        <p:spPr>
          <a:xfrm>
            <a:off x="548640" y="1313903"/>
            <a:ext cx="11094415" cy="2447115"/>
          </a:xfrm>
          <a:prstGeom prst="rect">
            <a:avLst/>
          </a:prstGeom>
        </p:spPr>
      </p:pic>
      <p:sp>
        <p:nvSpPr>
          <p:cNvPr id="4" name="signature 1"/>
          <p:cNvSpPr/>
          <p:nvPr/>
        </p:nvSpPr>
        <p:spPr>
          <a:xfrm>
            <a:off x="548640" y="4023360"/>
            <a:ext cx="3593592" cy="2148840"/>
          </a:xfrm>
          <a:prstGeom prst="roundRect">
            <a:avLst>
              <a:gd name="adj" fmla="val 3404"/>
            </a:avLst>
          </a:prstGeom>
          <a:solidFill>
            <a:schemeClr val="bg2"/>
          </a:solidFill>
          <a:ln/>
        </p:spPr>
        <p:txBody>
          <a:bodyPr/>
          <a:lstStyle/>
          <a:p>
            <a:endParaRPr lang="en-US"/>
          </a:p>
        </p:txBody>
      </p:sp>
      <p:sp>
        <p:nvSpPr>
          <p:cNvPr id="5" name="swatch"/>
          <p:cNvSpPr/>
          <p:nvPr/>
        </p:nvSpPr>
        <p:spPr>
          <a:xfrm>
            <a:off x="822960" y="4325112"/>
            <a:ext cx="201168" cy="201168"/>
          </a:xfrm>
          <a:prstGeom prst="ellipse">
            <a:avLst/>
          </a:prstGeom>
          <a:solidFill>
            <a:srgbClr val="86B6EF"/>
          </a:solidFill>
          <a:ln/>
        </p:spPr>
        <p:txBody>
          <a:bodyPr/>
          <a:lstStyle/>
          <a:p>
            <a:endParaRPr lang="en-US"/>
          </a:p>
        </p:txBody>
      </p:sp>
      <p:sp>
        <p:nvSpPr>
          <p:cNvPr id="6" name="Text 3"/>
          <p:cNvSpPr txBox="1"/>
          <p:nvPr/>
        </p:nvSpPr>
        <p:spPr>
          <a:xfrm>
            <a:off x="1143000" y="4251960"/>
            <a:ext cx="2743200" cy="365760"/>
          </a:xfrm>
          <a:prstGeom prst="rect">
            <a:avLst/>
          </a:prstGeom>
          <a:noFill/>
          <a:ln/>
        </p:spPr>
        <p:txBody>
          <a:bodyPr wrap="square" lIns="0" tIns="0" rIns="0" bIns="0" rtlCol="0" anchor="t"/>
          <a:lstStyle/>
          <a:p>
            <a:pPr marL="0" indent="0">
              <a:buNone/>
            </a:pPr>
            <a:r>
              <a:rPr lang="en-US" sz="1800" b="1" dirty="0">
                <a:solidFill>
                  <a:schemeClr val="tx1"/>
                </a:solidFill>
              </a:rPr>
              <a:t>Too low (3e-5)</a:t>
            </a:r>
            <a:endParaRPr lang="en-US" sz="1800" dirty="0"/>
          </a:p>
        </p:txBody>
      </p:sp>
      <p:sp>
        <p:nvSpPr>
          <p:cNvPr id="7" name="Text 4"/>
          <p:cNvSpPr txBox="1"/>
          <p:nvPr/>
        </p:nvSpPr>
        <p:spPr>
          <a:xfrm>
            <a:off x="822960" y="4709160"/>
            <a:ext cx="3108960" cy="1371600"/>
          </a:xfrm>
          <a:prstGeom prst="rect">
            <a:avLst/>
          </a:prstGeom>
          <a:noFill/>
          <a:ln/>
        </p:spPr>
        <p:txBody>
          <a:bodyPr wrap="square" lIns="0" tIns="0" rIns="0" bIns="0" rtlCol="0" anchor="t"/>
          <a:lstStyle/>
          <a:p>
            <a:pPr marL="0" indent="0">
              <a:buNone/>
            </a:pPr>
            <a:r>
              <a:rPr lang="en-US" sz="1400" dirty="0">
                <a:solidFill>
                  <a:schemeClr val="tx2"/>
                </a:solidFill>
              </a:rPr>
              <a:t>Loss creeps and never reaches the floor. Updates tiny; weights barely leave init. → raise the LR 3–10×.</a:t>
            </a:r>
            <a:endParaRPr lang="en-US" sz="1400" dirty="0"/>
          </a:p>
        </p:txBody>
      </p:sp>
      <p:sp>
        <p:nvSpPr>
          <p:cNvPr id="8" name="signature 2"/>
          <p:cNvSpPr/>
          <p:nvPr/>
        </p:nvSpPr>
        <p:spPr>
          <a:xfrm>
            <a:off x="4297680" y="4023360"/>
            <a:ext cx="3593592" cy="2148840"/>
          </a:xfrm>
          <a:prstGeom prst="roundRect">
            <a:avLst>
              <a:gd name="adj" fmla="val 3404"/>
            </a:avLst>
          </a:prstGeom>
          <a:solidFill>
            <a:schemeClr val="bg2"/>
          </a:solidFill>
          <a:ln/>
        </p:spPr>
        <p:txBody>
          <a:bodyPr/>
          <a:lstStyle/>
          <a:p>
            <a:endParaRPr lang="en-US"/>
          </a:p>
        </p:txBody>
      </p:sp>
      <p:sp>
        <p:nvSpPr>
          <p:cNvPr id="9" name="swatch"/>
          <p:cNvSpPr/>
          <p:nvPr/>
        </p:nvSpPr>
        <p:spPr>
          <a:xfrm>
            <a:off x="4572000" y="4325112"/>
            <a:ext cx="201168" cy="201168"/>
          </a:xfrm>
          <a:prstGeom prst="ellipse">
            <a:avLst/>
          </a:prstGeom>
          <a:solidFill>
            <a:srgbClr val="2A78D6"/>
          </a:solidFill>
          <a:ln/>
        </p:spPr>
        <p:txBody>
          <a:bodyPr/>
          <a:lstStyle/>
          <a:p>
            <a:endParaRPr lang="en-US"/>
          </a:p>
        </p:txBody>
      </p:sp>
      <p:sp>
        <p:nvSpPr>
          <p:cNvPr id="10" name="Text 7"/>
          <p:cNvSpPr txBox="1"/>
          <p:nvPr/>
        </p:nvSpPr>
        <p:spPr>
          <a:xfrm>
            <a:off x="4892040" y="4251960"/>
            <a:ext cx="2743200" cy="365760"/>
          </a:xfrm>
          <a:prstGeom prst="rect">
            <a:avLst/>
          </a:prstGeom>
          <a:noFill/>
          <a:ln/>
        </p:spPr>
        <p:txBody>
          <a:bodyPr wrap="square" lIns="0" tIns="0" rIns="0" bIns="0" rtlCol="0" anchor="t"/>
          <a:lstStyle/>
          <a:p>
            <a:pPr marL="0" indent="0">
              <a:buNone/>
            </a:pPr>
            <a:r>
              <a:rPr lang="en-US" sz="1800" b="1" dirty="0">
                <a:solidFill>
                  <a:schemeClr val="tx1"/>
                </a:solidFill>
              </a:rPr>
              <a:t>Good (1e-3)</a:t>
            </a:r>
            <a:endParaRPr lang="en-US" sz="1800" dirty="0"/>
          </a:p>
        </p:txBody>
      </p:sp>
      <p:sp>
        <p:nvSpPr>
          <p:cNvPr id="11" name="Text 8"/>
          <p:cNvSpPr txBox="1"/>
          <p:nvPr/>
        </p:nvSpPr>
        <p:spPr>
          <a:xfrm>
            <a:off x="4572000" y="4709160"/>
            <a:ext cx="3108960" cy="1371600"/>
          </a:xfrm>
          <a:prstGeom prst="rect">
            <a:avLst/>
          </a:prstGeom>
          <a:noFill/>
          <a:ln/>
        </p:spPr>
        <p:txBody>
          <a:bodyPr wrap="square" lIns="0" tIns="0" rIns="0" bIns="0" rtlCol="0" anchor="t"/>
          <a:lstStyle/>
          <a:p>
            <a:pPr marL="0" indent="0">
              <a:buNone/>
            </a:pPr>
            <a:r>
              <a:rPr lang="en-US" sz="1400" dirty="0">
                <a:solidFill>
                  <a:schemeClr val="tx2"/>
                </a:solidFill>
              </a:rPr>
              <a:t>Loss reaches the data's floor. Update size ~1e-3 per step, shrinking with the schedule.</a:t>
            </a:r>
            <a:endParaRPr lang="en-US" sz="1400" dirty="0"/>
          </a:p>
        </p:txBody>
      </p:sp>
      <p:sp>
        <p:nvSpPr>
          <p:cNvPr id="12" name="signature 3"/>
          <p:cNvSpPr/>
          <p:nvPr/>
        </p:nvSpPr>
        <p:spPr>
          <a:xfrm>
            <a:off x="8046720" y="4023360"/>
            <a:ext cx="3593592" cy="2148840"/>
          </a:xfrm>
          <a:prstGeom prst="roundRect">
            <a:avLst>
              <a:gd name="adj" fmla="val 3404"/>
            </a:avLst>
          </a:prstGeom>
          <a:solidFill>
            <a:schemeClr val="bg2"/>
          </a:solidFill>
          <a:ln/>
        </p:spPr>
        <p:txBody>
          <a:bodyPr/>
          <a:lstStyle/>
          <a:p>
            <a:endParaRPr lang="en-US"/>
          </a:p>
        </p:txBody>
      </p:sp>
      <p:sp>
        <p:nvSpPr>
          <p:cNvPr id="13" name="swatch"/>
          <p:cNvSpPr/>
          <p:nvPr/>
        </p:nvSpPr>
        <p:spPr>
          <a:xfrm>
            <a:off x="8321040" y="4325112"/>
            <a:ext cx="201168" cy="201168"/>
          </a:xfrm>
          <a:prstGeom prst="ellipse">
            <a:avLst/>
          </a:prstGeom>
          <a:solidFill>
            <a:srgbClr val="0D366B"/>
          </a:solidFill>
          <a:ln/>
        </p:spPr>
        <p:txBody>
          <a:bodyPr/>
          <a:lstStyle/>
          <a:p>
            <a:endParaRPr lang="en-US"/>
          </a:p>
        </p:txBody>
      </p:sp>
      <p:sp>
        <p:nvSpPr>
          <p:cNvPr id="14" name="Text 11"/>
          <p:cNvSpPr txBox="1"/>
          <p:nvPr/>
        </p:nvSpPr>
        <p:spPr>
          <a:xfrm>
            <a:off x="8641080" y="4251960"/>
            <a:ext cx="2743200" cy="365760"/>
          </a:xfrm>
          <a:prstGeom prst="rect">
            <a:avLst/>
          </a:prstGeom>
          <a:noFill/>
          <a:ln/>
        </p:spPr>
        <p:txBody>
          <a:bodyPr wrap="square" lIns="0" tIns="0" rIns="0" bIns="0" rtlCol="0" anchor="t"/>
          <a:lstStyle/>
          <a:p>
            <a:pPr marL="0" indent="0">
              <a:buNone/>
            </a:pPr>
            <a:r>
              <a:rPr lang="en-US" sz="1800" b="1" dirty="0">
                <a:solidFill>
                  <a:schemeClr val="tx1"/>
                </a:solidFill>
              </a:rPr>
              <a:t>Too high (1e-1)</a:t>
            </a:r>
            <a:endParaRPr lang="en-US" sz="1800" dirty="0"/>
          </a:p>
        </p:txBody>
      </p:sp>
      <p:sp>
        <p:nvSpPr>
          <p:cNvPr id="15" name="Text 12"/>
          <p:cNvSpPr txBox="1"/>
          <p:nvPr/>
        </p:nvSpPr>
        <p:spPr>
          <a:xfrm>
            <a:off x="8321040" y="4709160"/>
            <a:ext cx="3108960" cy="1371600"/>
          </a:xfrm>
          <a:prstGeom prst="rect">
            <a:avLst/>
          </a:prstGeom>
          <a:noFill/>
          <a:ln/>
        </p:spPr>
        <p:txBody>
          <a:bodyPr wrap="square" lIns="0" tIns="0" rIns="0" bIns="0" rtlCol="0" anchor="t"/>
          <a:lstStyle/>
          <a:p>
            <a:pPr marL="0" indent="0">
              <a:buNone/>
            </a:pPr>
            <a:r>
              <a:rPr lang="en-US" sz="1400" dirty="0">
                <a:solidFill>
                  <a:schemeClr val="tx2"/>
                </a:solidFill>
              </a:rPr>
              <a:t>Learns, then the loss returns to the “predict the mean” level and stays. Hidden-layer updates exactly 0: dead ReLUs. No NaN, no crash. → lower the LR.</a:t>
            </a:r>
            <a:endParaRPr lang="en-US" sz="14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Six panels to ask your agent for</a:t>
            </a:r>
            <a:endParaRPr lang="en-US" sz="3200" dirty="0"/>
          </a:p>
        </p:txBody>
      </p:sp>
      <p:pic>
        <p:nvPicPr>
          <p:cNvPr id="3" name="03_dashboard_esol.png" descr="/Users/charlie/Documents/Notre Dame/LPM/opt-intro/figures/03_dashboard_esol.png"/>
          <p:cNvPicPr>
            <a:picLocks noChangeAspect="1"/>
          </p:cNvPicPr>
          <p:nvPr/>
        </p:nvPicPr>
        <p:blipFill>
          <a:blip r:embed="rId3"/>
          <a:stretch>
            <a:fillRect/>
          </a:stretch>
        </p:blipFill>
        <p:spPr>
          <a:xfrm>
            <a:off x="548640" y="1317711"/>
            <a:ext cx="8549640" cy="4862658"/>
          </a:xfrm>
          <a:prstGeom prst="rect">
            <a:avLst/>
          </a:prstGeom>
        </p:spPr>
      </p:pic>
      <p:sp>
        <p:nvSpPr>
          <p:cNvPr id="4" name="Text 1"/>
          <p:cNvSpPr txBox="1"/>
          <p:nvPr/>
        </p:nvSpPr>
        <p:spPr>
          <a:xfrm>
            <a:off x="9281160" y="1417320"/>
            <a:ext cx="2359152" cy="4754880"/>
          </a:xfrm>
          <a:prstGeom prst="rect">
            <a:avLst/>
          </a:prstGeom>
          <a:noFill/>
          <a:ln/>
        </p:spPr>
        <p:txBody>
          <a:bodyPr wrap="square" lIns="0" tIns="0" rIns="0" bIns="0" rtlCol="0" anchor="t"/>
          <a:lstStyle/>
          <a:p>
            <a:pPr marL="0" indent="0">
              <a:buNone/>
            </a:pPr>
            <a:r>
              <a:rPr lang="en-US" sz="1500" b="1" dirty="0">
                <a:solidFill>
                  <a:schemeClr val="tx1"/>
                </a:solidFill>
              </a:rPr>
              <a:t>a  Loss</a:t>
            </a:r>
            <a:endParaRPr lang="en-US" sz="1500" dirty="0"/>
          </a:p>
          <a:p>
            <a:pPr marL="0" indent="0">
              <a:spcAft>
                <a:spcPts val="800"/>
              </a:spcAft>
              <a:buNone/>
            </a:pPr>
            <a:r>
              <a:rPr lang="en-US" sz="1500" dirty="0">
                <a:solidFill>
                  <a:schemeClr val="tx2"/>
                </a:solidFill>
              </a:rPr>
              <a:t>speed, overfitting gap, spikes</a:t>
            </a:r>
            <a:endParaRPr lang="en-US" sz="1500" dirty="0"/>
          </a:p>
          <a:p>
            <a:pPr marL="0" indent="0">
              <a:buNone/>
            </a:pPr>
            <a:r>
              <a:rPr lang="en-US" sz="1500" b="1" dirty="0">
                <a:solidFill>
                  <a:schemeClr val="tx1"/>
                </a:solidFill>
              </a:rPr>
              <a:t>b  Metric</a:t>
            </a:r>
            <a:endParaRPr lang="en-US" sz="1500" dirty="0"/>
          </a:p>
          <a:p>
            <a:pPr marL="0" indent="0">
              <a:spcAft>
                <a:spcPts val="800"/>
              </a:spcAft>
              <a:buNone/>
            </a:pPr>
            <a:r>
              <a:rPr lang="en-US" sz="1500" dirty="0">
                <a:solidFill>
                  <a:schemeClr val="tx2"/>
                </a:solidFill>
              </a:rPr>
              <a:t>what you actually care about</a:t>
            </a:r>
            <a:endParaRPr lang="en-US" sz="1500" dirty="0"/>
          </a:p>
          <a:p>
            <a:pPr marL="0" indent="0">
              <a:buNone/>
            </a:pPr>
            <a:r>
              <a:rPr lang="en-US" sz="1500" b="1" dirty="0">
                <a:solidFill>
                  <a:schemeClr val="tx1"/>
                </a:solidFill>
              </a:rPr>
              <a:t>c  Gradient norm</a:t>
            </a:r>
            <a:endParaRPr lang="en-US" sz="1500" dirty="0"/>
          </a:p>
          <a:p>
            <a:pPr marL="0" indent="0">
              <a:spcAft>
                <a:spcPts val="800"/>
              </a:spcAft>
              <a:buNone/>
            </a:pPr>
            <a:r>
              <a:rPr lang="en-US" sz="1500" dirty="0">
                <a:solidFill>
                  <a:schemeClr val="tx2"/>
                </a:solidFill>
              </a:rPr>
              <a:t>noise floor, instability</a:t>
            </a:r>
            <a:endParaRPr lang="en-US" sz="1500" dirty="0"/>
          </a:p>
          <a:p>
            <a:pPr marL="0" indent="0">
              <a:buNone/>
            </a:pPr>
            <a:r>
              <a:rPr lang="en-US" sz="1500" b="1" dirty="0">
                <a:solidFill>
                  <a:schemeClr val="tx1"/>
                </a:solidFill>
              </a:rPr>
              <a:t>d  Update size</a:t>
            </a:r>
            <a:endParaRPr lang="en-US" sz="1500" dirty="0"/>
          </a:p>
          <a:p>
            <a:pPr marL="0" indent="0">
              <a:spcAft>
                <a:spcPts val="800"/>
              </a:spcAft>
              <a:buNone/>
            </a:pPr>
            <a:r>
              <a:rPr lang="en-US" sz="1500" dirty="0">
                <a:solidFill>
                  <a:schemeClr val="tx2"/>
                </a:solidFill>
              </a:rPr>
              <a:t>is each layer learning?</a:t>
            </a:r>
            <a:endParaRPr lang="en-US" sz="1500" dirty="0"/>
          </a:p>
          <a:p>
            <a:pPr marL="0" indent="0">
              <a:buNone/>
            </a:pPr>
            <a:r>
              <a:rPr lang="en-US" sz="1500" b="1" dirty="0">
                <a:solidFill>
                  <a:schemeClr val="tx1"/>
                </a:solidFill>
              </a:rPr>
              <a:t>e  Distance from init</a:t>
            </a:r>
            <a:endParaRPr lang="en-US" sz="1500" dirty="0"/>
          </a:p>
          <a:p>
            <a:pPr marL="0" indent="0">
              <a:spcAft>
                <a:spcPts val="800"/>
              </a:spcAft>
              <a:buNone/>
            </a:pPr>
            <a:r>
              <a:rPr lang="en-US" sz="1500" dirty="0">
                <a:solidFill>
                  <a:schemeClr val="tx2"/>
                </a:solidFill>
              </a:rPr>
              <a:t>which solution?</a:t>
            </a:r>
            <a:endParaRPr lang="en-US" sz="1500" dirty="0"/>
          </a:p>
          <a:p>
            <a:pPr marL="0" indent="0">
              <a:buNone/>
            </a:pPr>
            <a:r>
              <a:rPr lang="en-US" sz="1500" b="1" dirty="0">
                <a:solidFill>
                  <a:schemeClr val="tx1"/>
                </a:solidFill>
              </a:rPr>
              <a:t>f  Update spectrum</a:t>
            </a:r>
            <a:endParaRPr lang="en-US" sz="1500" dirty="0"/>
          </a:p>
          <a:p>
            <a:pPr marL="0" indent="0">
              <a:spcAft>
                <a:spcPts val="800"/>
              </a:spcAft>
              <a:buNone/>
            </a:pPr>
            <a:r>
              <a:rPr lang="en-US" sz="1500" dirty="0">
                <a:solidFill>
                  <a:schemeClr val="tx2"/>
                </a:solidFill>
              </a:rPr>
              <a:t>the optimizer's geometry</a:t>
            </a:r>
            <a:endParaRPr lang="en-US" sz="15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Loss and accuracy can disagree: plot both</a:t>
            </a:r>
            <a:endParaRPr lang="en-US" sz="3200" dirty="0"/>
          </a:p>
        </p:txBody>
      </p:sp>
      <p:pic>
        <p:nvPicPr>
          <p:cNvPr id="3" name="03_fmnist_loss_vs_acc.png" descr="/Users/charlie/Documents/Notre Dame/LPM/opt-intro/figures/03_fmnist_loss_vs_acc.png"/>
          <p:cNvPicPr>
            <a:picLocks noChangeAspect="1"/>
          </p:cNvPicPr>
          <p:nvPr/>
        </p:nvPicPr>
        <p:blipFill>
          <a:blip r:embed="rId3"/>
          <a:stretch>
            <a:fillRect/>
          </a:stretch>
        </p:blipFill>
        <p:spPr>
          <a:xfrm>
            <a:off x="548640" y="1380553"/>
            <a:ext cx="11094415" cy="3868293"/>
          </a:xfrm>
          <a:prstGeom prst="rect">
            <a:avLst/>
          </a:prstGeom>
        </p:spPr>
      </p:pic>
      <p:sp>
        <p:nvSpPr>
          <p:cNvPr id="4" name="Text 1"/>
          <p:cNvSpPr txBox="1"/>
          <p:nvPr/>
        </p:nvSpPr>
        <p:spPr>
          <a:xfrm>
            <a:off x="548640" y="5486400"/>
            <a:ext cx="11094415" cy="731520"/>
          </a:xfrm>
          <a:prstGeom prst="rect">
            <a:avLst/>
          </a:prstGeom>
          <a:noFill/>
          <a:ln/>
        </p:spPr>
        <p:txBody>
          <a:bodyPr wrap="square" lIns="0" tIns="0" rIns="0" bIns="0" rtlCol="0" anchor="t"/>
          <a:lstStyle/>
          <a:p>
            <a:pPr marL="0" indent="0">
              <a:buNone/>
            </a:pPr>
            <a:r>
              <a:rPr lang="en-US" sz="1500" dirty="0">
                <a:solidFill>
                  <a:schemeClr val="tx2"/>
                </a:solidFill>
              </a:rPr>
              <a:t>Muon memorizes the training set (train loss 3e-5). On the validation images it gets wrong it becomes very confident, so cross-entropy rises, yet it classifies more of them correctly than SGD or Adam.</a:t>
            </a:r>
            <a:endParaRPr lang="en-US" sz="15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bg1"/>
                </a:solidFill>
              </a:rPr>
              <a:t>Notebook 03: train one run, read it live</a:t>
            </a:r>
            <a:endParaRPr lang="en-US" sz="3200" dirty="0"/>
          </a:p>
        </p:txBody>
      </p:sp>
      <p:sp>
        <p:nvSpPr>
          <p:cNvPr id="3" name="Text 1"/>
          <p:cNvSpPr>
            <a:spLocks noGrp="1"/>
          </p:cNvSpPr>
          <p:nvPr>
            <p:ph type="body" idx="102" hasCustomPrompt="1"/>
          </p:nvPr>
        </p:nvSpPr>
        <p:spPr>
          <a:xfrm>
            <a:off x="548640" y="6355080"/>
            <a:ext cx="9144000" cy="320040"/>
          </a:xfrm>
          <a:prstGeom prst="rect">
            <a:avLst/>
          </a:prstGeom>
          <a:noFill/>
          <a:ln/>
        </p:spPr>
        <p:txBody>
          <a:bodyPr wrap="square" lIns="0" tIns="0" rIns="0" bIns="0" rtlCol="0" anchor="ctr"/>
          <a:lstStyle/>
          <a:p>
            <a:pPr marL="0" indent="0">
              <a:buNone/>
            </a:pPr>
            <a:r>
              <a:rPr lang="en-US" sz="1200" dirty="0">
                <a:solidFill>
                  <a:schemeClr val="bg2"/>
                </a:solidFill>
              </a:rPr>
              <a:t>notebooks/03_dashboard.ipynb  ·  §6 “Live”  ·  runs on CPU in ~5 s (Muon ~40 s)</a:t>
            </a:r>
            <a:endParaRPr lang="en-US" sz="1200" dirty="0"/>
          </a:p>
        </p:txBody>
      </p:sp>
      <p:sp>
        <p:nvSpPr>
          <p:cNvPr id="4" name="key 1"/>
          <p:cNvSpPr txBox="1"/>
          <p:nvPr/>
        </p:nvSpPr>
        <p:spPr>
          <a:xfrm>
            <a:off x="548640" y="1481328"/>
            <a:ext cx="502920" cy="502920"/>
          </a:xfrm>
          <a:prstGeom prst="roundRect">
            <a:avLst>
              <a:gd name="adj" fmla="val 14545"/>
            </a:avLst>
          </a:prstGeom>
          <a:solidFill>
            <a:schemeClr val="bg1"/>
          </a:solidFill>
          <a:ln/>
        </p:spPr>
        <p:txBody>
          <a:bodyPr wrap="square" lIns="0" tIns="0" rIns="0" bIns="0" rtlCol="0" anchor="ctr"/>
          <a:lstStyle/>
          <a:p>
            <a:pPr marL="0" indent="0" algn="ctr">
              <a:buNone/>
            </a:pPr>
            <a:r>
              <a:rPr lang="en-US" sz="2200" b="1" dirty="0">
                <a:solidFill>
                  <a:schemeClr val="tx1"/>
                </a:solidFill>
              </a:rPr>
              <a:t>1</a:t>
            </a:r>
            <a:endParaRPr lang="en-US" sz="2200" dirty="0"/>
          </a:p>
        </p:txBody>
      </p:sp>
      <p:sp>
        <p:nvSpPr>
          <p:cNvPr id="5" name="Text 3"/>
          <p:cNvSpPr txBox="1"/>
          <p:nvPr/>
        </p:nvSpPr>
        <p:spPr>
          <a:xfrm>
            <a:off x="1234440" y="1463040"/>
            <a:ext cx="5120640" cy="365760"/>
          </a:xfrm>
          <a:prstGeom prst="rect">
            <a:avLst/>
          </a:prstGeom>
          <a:noFill/>
          <a:ln/>
        </p:spPr>
        <p:txBody>
          <a:bodyPr wrap="square" lIns="0" tIns="0" rIns="0" bIns="0" rtlCol="0" anchor="t"/>
          <a:lstStyle/>
          <a:p>
            <a:pPr marL="0" indent="0">
              <a:buNone/>
            </a:pPr>
            <a:r>
              <a:rPr lang="en-US" sz="1900" b="1" dirty="0">
                <a:solidFill>
                  <a:schemeClr val="bg1"/>
                </a:solidFill>
              </a:rPr>
              <a:t>Change opt and lr in the live cell</a:t>
            </a:r>
            <a:endParaRPr lang="en-US" sz="1900" dirty="0"/>
          </a:p>
        </p:txBody>
      </p:sp>
      <p:sp>
        <p:nvSpPr>
          <p:cNvPr id="6" name="Text 4"/>
          <p:cNvSpPr txBox="1"/>
          <p:nvPr/>
        </p:nvSpPr>
        <p:spPr>
          <a:xfrm>
            <a:off x="1234440" y="1847088"/>
            <a:ext cx="5120640" cy="822960"/>
          </a:xfrm>
          <a:prstGeom prst="rect">
            <a:avLst/>
          </a:prstGeom>
          <a:noFill/>
          <a:ln/>
        </p:spPr>
        <p:txBody>
          <a:bodyPr wrap="square" lIns="0" tIns="0" rIns="0" bIns="0" rtlCol="0" anchor="t"/>
          <a:lstStyle/>
          <a:p>
            <a:pPr marL="0" indent="0">
              <a:buNone/>
            </a:pPr>
            <a:r>
              <a:rPr lang="en-US" sz="1500" dirty="0">
                <a:solidFill>
                  <a:schemeClr val="bg2"/>
                </a:solidFill>
              </a:rPr>
              <a:t>Try adam at 1e-1, sgd at 1e-3, muon at 0.1.</a:t>
            </a:r>
            <a:endParaRPr lang="en-US" sz="1500" dirty="0"/>
          </a:p>
        </p:txBody>
      </p:sp>
      <p:sp>
        <p:nvSpPr>
          <p:cNvPr id="7" name="key 2"/>
          <p:cNvSpPr txBox="1"/>
          <p:nvPr/>
        </p:nvSpPr>
        <p:spPr>
          <a:xfrm>
            <a:off x="548640" y="2852928"/>
            <a:ext cx="502920" cy="502920"/>
          </a:xfrm>
          <a:prstGeom prst="roundRect">
            <a:avLst>
              <a:gd name="adj" fmla="val 14545"/>
            </a:avLst>
          </a:prstGeom>
          <a:solidFill>
            <a:schemeClr val="bg1"/>
          </a:solidFill>
          <a:ln/>
        </p:spPr>
        <p:txBody>
          <a:bodyPr wrap="square" lIns="0" tIns="0" rIns="0" bIns="0" rtlCol="0" anchor="ctr"/>
          <a:lstStyle/>
          <a:p>
            <a:pPr marL="0" indent="0" algn="ctr">
              <a:buNone/>
            </a:pPr>
            <a:r>
              <a:rPr lang="en-US" sz="2200" b="1" dirty="0">
                <a:solidFill>
                  <a:schemeClr val="tx1"/>
                </a:solidFill>
              </a:rPr>
              <a:t>2</a:t>
            </a:r>
            <a:endParaRPr lang="en-US" sz="2200" dirty="0"/>
          </a:p>
        </p:txBody>
      </p:sp>
      <p:sp>
        <p:nvSpPr>
          <p:cNvPr id="8" name="Text 6"/>
          <p:cNvSpPr txBox="1"/>
          <p:nvPr/>
        </p:nvSpPr>
        <p:spPr>
          <a:xfrm>
            <a:off x="1234440" y="2834640"/>
            <a:ext cx="5120640" cy="365760"/>
          </a:xfrm>
          <a:prstGeom prst="rect">
            <a:avLst/>
          </a:prstGeom>
          <a:noFill/>
          <a:ln/>
        </p:spPr>
        <p:txBody>
          <a:bodyPr wrap="square" lIns="0" tIns="0" rIns="0" bIns="0" rtlCol="0" anchor="t"/>
          <a:lstStyle/>
          <a:p>
            <a:pPr marL="0" indent="0">
              <a:buNone/>
            </a:pPr>
            <a:r>
              <a:rPr lang="en-US" sz="1900" b="1" dirty="0">
                <a:solidFill>
                  <a:schemeClr val="bg1"/>
                </a:solidFill>
              </a:rPr>
              <a:t>Run it</a:t>
            </a:r>
            <a:endParaRPr lang="en-US" sz="1900" dirty="0"/>
          </a:p>
        </p:txBody>
      </p:sp>
      <p:sp>
        <p:nvSpPr>
          <p:cNvPr id="9" name="Text 7"/>
          <p:cNvSpPr txBox="1"/>
          <p:nvPr/>
        </p:nvSpPr>
        <p:spPr>
          <a:xfrm>
            <a:off x="1234440" y="3218688"/>
            <a:ext cx="5120640" cy="822960"/>
          </a:xfrm>
          <a:prstGeom prst="rect">
            <a:avLst/>
          </a:prstGeom>
          <a:noFill/>
          <a:ln/>
        </p:spPr>
        <p:txBody>
          <a:bodyPr wrap="square" lIns="0" tIns="0" rIns="0" bIns="0" rtlCol="0" anchor="t"/>
          <a:lstStyle/>
          <a:p>
            <a:pPr marL="0" indent="0">
              <a:buNone/>
            </a:pPr>
            <a:r>
              <a:rPr lang="en-US" sz="1500" dirty="0">
                <a:solidFill>
                  <a:schemeClr val="bg2"/>
                </a:solidFill>
              </a:rPr>
              <a:t>The run is drawn into the dashboard next to the cached best SGD and Muon runs.</a:t>
            </a:r>
            <a:endParaRPr lang="en-US" sz="1500" dirty="0"/>
          </a:p>
        </p:txBody>
      </p:sp>
      <p:sp>
        <p:nvSpPr>
          <p:cNvPr id="10" name="key 3"/>
          <p:cNvSpPr txBox="1"/>
          <p:nvPr/>
        </p:nvSpPr>
        <p:spPr>
          <a:xfrm>
            <a:off x="548640" y="4224528"/>
            <a:ext cx="502920" cy="502920"/>
          </a:xfrm>
          <a:prstGeom prst="roundRect">
            <a:avLst>
              <a:gd name="adj" fmla="val 14545"/>
            </a:avLst>
          </a:prstGeom>
          <a:solidFill>
            <a:schemeClr val="bg1"/>
          </a:solidFill>
          <a:ln/>
        </p:spPr>
        <p:txBody>
          <a:bodyPr wrap="square" lIns="0" tIns="0" rIns="0" bIns="0" rtlCol="0" anchor="ctr"/>
          <a:lstStyle/>
          <a:p>
            <a:pPr marL="0" indent="0" algn="ctr">
              <a:buNone/>
            </a:pPr>
            <a:r>
              <a:rPr lang="en-US" sz="2200" b="1" dirty="0">
                <a:solidFill>
                  <a:schemeClr val="tx1"/>
                </a:solidFill>
              </a:rPr>
              <a:t>3</a:t>
            </a:r>
            <a:endParaRPr lang="en-US" sz="2200" dirty="0"/>
          </a:p>
        </p:txBody>
      </p:sp>
      <p:sp>
        <p:nvSpPr>
          <p:cNvPr id="11" name="Text 9"/>
          <p:cNvSpPr txBox="1"/>
          <p:nvPr/>
        </p:nvSpPr>
        <p:spPr>
          <a:xfrm>
            <a:off x="1234440" y="4206240"/>
            <a:ext cx="5120640" cy="365760"/>
          </a:xfrm>
          <a:prstGeom prst="rect">
            <a:avLst/>
          </a:prstGeom>
          <a:noFill/>
          <a:ln/>
        </p:spPr>
        <p:txBody>
          <a:bodyPr wrap="square" lIns="0" tIns="0" rIns="0" bIns="0" rtlCol="0" anchor="t"/>
          <a:lstStyle/>
          <a:p>
            <a:pPr marL="0" indent="0">
              <a:buNone/>
            </a:pPr>
            <a:r>
              <a:rPr lang="en-US" sz="1900" b="1" dirty="0">
                <a:solidFill>
                  <a:schemeClr val="bg1"/>
                </a:solidFill>
              </a:rPr>
              <a:t>Name the signature</a:t>
            </a:r>
            <a:endParaRPr lang="en-US" sz="1900" dirty="0"/>
          </a:p>
        </p:txBody>
      </p:sp>
      <p:sp>
        <p:nvSpPr>
          <p:cNvPr id="12" name="Text 10"/>
          <p:cNvSpPr txBox="1"/>
          <p:nvPr/>
        </p:nvSpPr>
        <p:spPr>
          <a:xfrm>
            <a:off x="1234440" y="4590288"/>
            <a:ext cx="5120640" cy="822960"/>
          </a:xfrm>
          <a:prstGeom prst="rect">
            <a:avLst/>
          </a:prstGeom>
          <a:noFill/>
          <a:ln/>
        </p:spPr>
        <p:txBody>
          <a:bodyPr wrap="square" lIns="0" tIns="0" rIns="0" bIns="0" rtlCol="0" anchor="t"/>
          <a:lstStyle/>
          <a:p>
            <a:pPr marL="0" indent="0">
              <a:buNone/>
            </a:pPr>
            <a:r>
              <a:rPr lang="en-US" sz="1500" dirty="0">
                <a:solidFill>
                  <a:schemeClr val="bg2"/>
                </a:solidFill>
              </a:rPr>
              <a:t>Too low, good, or dead? Which panel told you?</a:t>
            </a:r>
            <a:endParaRPr lang="en-US" sz="1500" dirty="0"/>
          </a:p>
        </p:txBody>
      </p:sp>
      <p:sp>
        <p:nvSpPr>
          <p:cNvPr id="13" name="code panel"/>
          <p:cNvSpPr/>
          <p:nvPr/>
        </p:nvSpPr>
        <p:spPr>
          <a:xfrm>
            <a:off x="6355080" y="1463040"/>
            <a:ext cx="5285232" cy="3291840"/>
          </a:xfrm>
          <a:prstGeom prst="roundRect">
            <a:avLst>
              <a:gd name="adj" fmla="val 2222"/>
            </a:avLst>
          </a:prstGeom>
          <a:solidFill>
            <a:schemeClr val="tx2"/>
          </a:solidFill>
          <a:ln/>
        </p:spPr>
        <p:txBody>
          <a:bodyPr/>
          <a:lstStyle/>
          <a:p>
            <a:endParaRPr lang="en-US"/>
          </a:p>
        </p:txBody>
      </p:sp>
      <p:sp>
        <p:nvSpPr>
          <p:cNvPr id="14" name="Text 12"/>
          <p:cNvSpPr txBox="1"/>
          <p:nvPr/>
        </p:nvSpPr>
        <p:spPr>
          <a:xfrm>
            <a:off x="6675120" y="1737360"/>
            <a:ext cx="4754880" cy="2743200"/>
          </a:xfrm>
          <a:prstGeom prst="rect">
            <a:avLst/>
          </a:prstGeom>
          <a:noFill/>
          <a:ln/>
        </p:spPr>
        <p:txBody>
          <a:bodyPr wrap="square" lIns="0" tIns="0" rIns="0" bIns="0" rtlCol="0" anchor="t"/>
          <a:lstStyle/>
          <a:p>
            <a:pPr marL="0" indent="0">
              <a:buNone/>
            </a:pPr>
            <a:r>
              <a:rPr lang="en-US" sz="1700" dirty="0">
                <a:solidFill>
                  <a:schemeClr val="bg1"/>
                </a:solidFill>
                <a:latin typeface="Courier New" pitchFamily="34" charset="0"/>
                <a:ea typeface="Courier New" pitchFamily="34" charset="-122"/>
                <a:cs typeface="Courier New" pitchFamily="34" charset="-120"/>
              </a:rPr>
              <a:t>live = train(RunConfig(</a:t>
            </a:r>
            <a:endParaRPr lang="en-US" sz="1700" dirty="0"/>
          </a:p>
          <a:p>
            <a:pPr marL="0" indent="0">
              <a:buNone/>
            </a:pPr>
            <a:r>
              <a:rPr lang="en-US" sz="1700" dirty="0">
                <a:solidFill>
                  <a:schemeClr val="bg1"/>
                </a:solidFill>
                <a:latin typeface="Courier New" pitchFamily="34" charset="0"/>
                <a:ea typeface="Courier New" pitchFamily="34" charset="-122"/>
                <a:cs typeface="Courier New" pitchFamily="34" charset="-120"/>
              </a:rPr>
              <a:t>    task="esol", opt="adam",</a:t>
            </a:r>
            <a:endParaRPr lang="en-US" sz="1700" dirty="0"/>
          </a:p>
          <a:p>
            <a:pPr marL="0" indent="0">
              <a:buNone/>
            </a:pPr>
            <a:r>
              <a:rPr lang="en-US" sz="1700" dirty="0">
                <a:solidFill>
                  <a:schemeClr val="bg1"/>
                </a:solidFill>
                <a:latin typeface="Courier New" pitchFamily="34" charset="0"/>
                <a:ea typeface="Courier New" pitchFamily="34" charset="-122"/>
                <a:cs typeface="Courier New" pitchFamily="34" charset="-120"/>
              </a:rPr>
              <a:t>    lr=1e-1, steps=2000))</a:t>
            </a:r>
            <a:endParaRPr lang="en-US" sz="1700" dirty="0"/>
          </a:p>
          <a:p>
            <a:pPr marL="0" indent="0">
              <a:buNone/>
            </a:pPr>
            <a:r>
              <a:rPr lang="en-US" sz="1700" dirty="0">
                <a:solidFill>
                  <a:schemeClr val="bg1"/>
                </a:solidFill>
                <a:latin typeface="Courier New" pitchFamily="34" charset="0"/>
                <a:ea typeface="Courier New" pitchFamily="34" charset="-122"/>
                <a:cs typeface="Courier New" pitchFamily="34" charset="-120"/>
              </a:rPr>
              <a:t> </a:t>
            </a:r>
            <a:endParaRPr lang="en-US" sz="1700" dirty="0"/>
          </a:p>
          <a:p>
            <a:pPr marL="0" indent="0">
              <a:buNone/>
            </a:pPr>
            <a:r>
              <a:rPr lang="en-US" sz="1700" dirty="0">
                <a:solidFill>
                  <a:schemeClr val="bg1"/>
                </a:solidFill>
                <a:latin typeface="Courier New" pitchFamily="34" charset="0"/>
                <a:ea typeface="Courier New" pitchFamily="34" charset="-122"/>
                <a:cs typeface="Courier New" pitchFamily="34" charset="-120"/>
              </a:rPr>
              <a:t>plots.plot_dashboard(</a:t>
            </a:r>
            <a:endParaRPr lang="en-US" sz="1700" dirty="0"/>
          </a:p>
          <a:p>
            <a:pPr marL="0" indent="0">
              <a:buNone/>
            </a:pPr>
            <a:r>
              <a:rPr lang="en-US" sz="1700" dirty="0">
                <a:solidFill>
                  <a:schemeClr val="bg1"/>
                </a:solidFill>
                <a:latin typeface="Courier New" pitchFamily="34" charset="0"/>
                <a:ea typeface="Courier New" pitchFamily="34" charset="-122"/>
                <a:cs typeface="Courier New" pitchFamily="34" charset="-120"/>
              </a:rPr>
              <a:t>    [best_esol["sgd"], live,</a:t>
            </a:r>
            <a:endParaRPr lang="en-US" sz="1700" dirty="0"/>
          </a:p>
          <a:p>
            <a:pPr marL="0" indent="0">
              <a:buNone/>
            </a:pPr>
            <a:r>
              <a:rPr lang="en-US" sz="1700" dirty="0">
                <a:solidFill>
                  <a:schemeClr val="bg1"/>
                </a:solidFill>
                <a:latin typeface="Courier New" pitchFamily="34" charset="0"/>
                <a:ea typeface="Courier New" pitchFamily="34" charset="-122"/>
                <a:cs typeface="Courier New" pitchFamily="34" charset="-120"/>
              </a:rPr>
              <a:t>     best_esol["muon"]])</a:t>
            </a:r>
            <a:endParaRPr lang="en-US" sz="17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bg2"/>
                </a:solidFill>
              </a:defRPr>
            </a:lvl1pPr>
          </a:lstStyle>
          <a:p>
            <a:pPr algn="r"/>
            <a:fld id="{F7021451-1387-4CA6-816F-3879F97B5CBC}" type="slidenum">
              <a:rPr lang="en-US" b="0"/>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a:spLocks noGrp="1"/>
          </p:cNvSpPr>
          <p:nvPr>
            <p:ph type="body" idx="100" hasCustomPrompt="1"/>
          </p:nvPr>
        </p:nvSpPr>
        <p:spPr>
          <a:xfrm>
            <a:off x="731520" y="822960"/>
            <a:ext cx="2743200" cy="1371600"/>
          </a:xfrm>
          <a:prstGeom prst="rect">
            <a:avLst/>
          </a:prstGeom>
          <a:noFill/>
          <a:ln/>
        </p:spPr>
        <p:txBody>
          <a:bodyPr wrap="square" lIns="0" tIns="0" rIns="0" bIns="0" rtlCol="0" anchor="b"/>
          <a:lstStyle/>
          <a:p>
            <a:pPr marL="0" indent="0">
              <a:buNone/>
            </a:pPr>
            <a:r>
              <a:rPr lang="en-US" sz="9600" b="1" dirty="0">
                <a:solidFill>
                  <a:srgbClr val="F2B134"/>
                </a:solidFill>
              </a:rPr>
              <a:t>4</a:t>
            </a:r>
            <a:endParaRPr lang="en-US" sz="9600" dirty="0"/>
          </a:p>
        </p:txBody>
      </p:sp>
      <p:sp>
        <p:nvSpPr>
          <p:cNvPr id="3" name="Text 0"/>
          <p:cNvSpPr>
            <a:spLocks noGrp="1"/>
          </p:cNvSpPr>
          <p:nvPr>
            <p:ph type="title" idx="101" hasCustomPrompt="1"/>
          </p:nvPr>
        </p:nvSpPr>
        <p:spPr>
          <a:xfrm>
            <a:off x="731520" y="2331720"/>
            <a:ext cx="10698480" cy="1005840"/>
          </a:xfrm>
          <a:prstGeom prst="rect">
            <a:avLst/>
          </a:prstGeom>
          <a:noFill/>
          <a:ln/>
        </p:spPr>
        <p:txBody>
          <a:bodyPr wrap="square" lIns="0" tIns="0" rIns="0" bIns="0" rtlCol="0" anchor="t"/>
          <a:lstStyle/>
          <a:p>
            <a:pPr marL="0" indent="0" algn="l">
              <a:buNone/>
            </a:pPr>
            <a:r>
              <a:rPr lang="en-US" sz="4400" b="1" dirty="0">
                <a:solidFill>
                  <a:schemeClr val="bg1"/>
                </a:solidFill>
              </a:rPr>
              <a:t>How should you choose?</a:t>
            </a:r>
            <a:endParaRPr lang="en-US" sz="4400" dirty="0"/>
          </a:p>
        </p:txBody>
      </p:sp>
      <p:sp>
        <p:nvSpPr>
          <p:cNvPr id="4" name="Text 0"/>
          <p:cNvSpPr>
            <a:spLocks noGrp="1"/>
          </p:cNvSpPr>
          <p:nvPr>
            <p:ph type="body" idx="102" hasCustomPrompt="1"/>
          </p:nvPr>
        </p:nvSpPr>
        <p:spPr>
          <a:xfrm>
            <a:off x="731520" y="3429000"/>
            <a:ext cx="9875520" cy="1097280"/>
          </a:xfrm>
          <a:prstGeom prst="rect">
            <a:avLst/>
          </a:prstGeom>
          <a:noFill/>
          <a:ln/>
        </p:spPr>
        <p:txBody>
          <a:bodyPr wrap="square" lIns="0" tIns="0" rIns="0" bIns="0" rtlCol="0" anchor="t"/>
          <a:lstStyle/>
          <a:p>
            <a:pPr marL="0" indent="0">
              <a:buNone/>
            </a:pPr>
            <a:r>
              <a:rPr lang="en-US" sz="2200" dirty="0">
                <a:solidFill>
                  <a:schemeClr val="bg2"/>
                </a:solidFill>
              </a:rPr>
              <a:t>Defaults, exceptions, and the figures that tell you which case you're in.</a:t>
            </a:r>
            <a:endParaRPr lang="en-US" sz="2200" dirty="0"/>
          </a:p>
        </p:txBody>
      </p:sp>
      <p:sp>
        <p:nvSpPr>
          <p:cNvPr id="5" name="marker 1"/>
          <p:cNvSpPr txBox="1"/>
          <p:nvPr/>
        </p:nvSpPr>
        <p:spPr>
          <a:xfrm>
            <a:off x="731520" y="5349240"/>
            <a:ext cx="457200" cy="457200"/>
          </a:xfrm>
          <a:prstGeom prst="ellipse">
            <a:avLst/>
          </a:prstGeom>
          <a:solidFill>
            <a:schemeClr val="tx1"/>
          </a:solidFill>
          <a:ln w="15875">
            <a:solidFill>
              <a:schemeClr val="bg2"/>
            </a:solidFill>
          </a:ln>
        </p:spPr>
        <p:txBody>
          <a:bodyPr wrap="square" lIns="0" tIns="0" rIns="0" bIns="0" rtlCol="0" anchor="ctr"/>
          <a:lstStyle/>
          <a:p>
            <a:pPr marL="0" indent="0" algn="ctr">
              <a:buNone/>
            </a:pPr>
            <a:r>
              <a:rPr lang="en-US" sz="1600" b="1" dirty="0">
                <a:solidFill>
                  <a:schemeClr val="bg2"/>
                </a:solidFill>
              </a:rPr>
              <a:t>1</a:t>
            </a:r>
            <a:endParaRPr lang="en-US" sz="1600" dirty="0"/>
          </a:p>
        </p:txBody>
      </p:sp>
      <p:sp>
        <p:nvSpPr>
          <p:cNvPr id="6" name="Text 4"/>
          <p:cNvSpPr txBox="1"/>
          <p:nvPr/>
        </p:nvSpPr>
        <p:spPr>
          <a:xfrm>
            <a:off x="1325880" y="5349240"/>
            <a:ext cx="2011680" cy="457200"/>
          </a:xfrm>
          <a:prstGeom prst="rect">
            <a:avLst/>
          </a:prstGeom>
          <a:noFill/>
          <a:ln/>
        </p:spPr>
        <p:txBody>
          <a:bodyPr wrap="square" lIns="0" tIns="0" rIns="0" bIns="0" rtlCol="0" anchor="ctr"/>
          <a:lstStyle/>
          <a:p>
            <a:pPr marL="0" indent="0">
              <a:buNone/>
            </a:pPr>
            <a:r>
              <a:rPr lang="en-US" sz="1600" dirty="0">
                <a:solidFill>
                  <a:schemeClr val="bg2"/>
                </a:solidFill>
              </a:rPr>
              <a:t>The gradient</a:t>
            </a:r>
            <a:endParaRPr lang="en-US" sz="1600" dirty="0"/>
          </a:p>
        </p:txBody>
      </p:sp>
      <p:sp>
        <p:nvSpPr>
          <p:cNvPr id="7" name="marker 2"/>
          <p:cNvSpPr txBox="1"/>
          <p:nvPr/>
        </p:nvSpPr>
        <p:spPr>
          <a:xfrm>
            <a:off x="3520440" y="5349240"/>
            <a:ext cx="457200" cy="457200"/>
          </a:xfrm>
          <a:prstGeom prst="ellipse">
            <a:avLst/>
          </a:prstGeom>
          <a:solidFill>
            <a:schemeClr val="tx1"/>
          </a:solidFill>
          <a:ln w="15875">
            <a:solidFill>
              <a:schemeClr val="bg2"/>
            </a:solidFill>
          </a:ln>
        </p:spPr>
        <p:txBody>
          <a:bodyPr wrap="square" lIns="0" tIns="0" rIns="0" bIns="0" rtlCol="0" anchor="ctr"/>
          <a:lstStyle/>
          <a:p>
            <a:pPr marL="0" indent="0" algn="ctr">
              <a:buNone/>
            </a:pPr>
            <a:r>
              <a:rPr lang="en-US" sz="1600" b="1" dirty="0">
                <a:solidFill>
                  <a:schemeClr val="bg2"/>
                </a:solidFill>
              </a:rPr>
              <a:t>2</a:t>
            </a:r>
            <a:endParaRPr lang="en-US" sz="1600" dirty="0"/>
          </a:p>
        </p:txBody>
      </p:sp>
      <p:sp>
        <p:nvSpPr>
          <p:cNvPr id="8" name="Text 6"/>
          <p:cNvSpPr txBox="1"/>
          <p:nvPr/>
        </p:nvSpPr>
        <p:spPr>
          <a:xfrm>
            <a:off x="4114800" y="5349240"/>
            <a:ext cx="2011680" cy="457200"/>
          </a:xfrm>
          <a:prstGeom prst="rect">
            <a:avLst/>
          </a:prstGeom>
          <a:noFill/>
          <a:ln/>
        </p:spPr>
        <p:txBody>
          <a:bodyPr wrap="square" lIns="0" tIns="0" rIns="0" bIns="0" rtlCol="0" anchor="ctr"/>
          <a:lstStyle/>
          <a:p>
            <a:pPr marL="0" indent="0">
              <a:buNone/>
            </a:pPr>
            <a:r>
              <a:rPr lang="en-US" sz="1600" dirty="0">
                <a:solidFill>
                  <a:schemeClr val="bg2"/>
                </a:solidFill>
              </a:rPr>
              <a:t>The update</a:t>
            </a:r>
            <a:endParaRPr lang="en-US" sz="1600" dirty="0"/>
          </a:p>
        </p:txBody>
      </p:sp>
      <p:sp>
        <p:nvSpPr>
          <p:cNvPr id="9" name="marker 3"/>
          <p:cNvSpPr txBox="1"/>
          <p:nvPr/>
        </p:nvSpPr>
        <p:spPr>
          <a:xfrm>
            <a:off x="6309360" y="5349240"/>
            <a:ext cx="457200" cy="457200"/>
          </a:xfrm>
          <a:prstGeom prst="ellipse">
            <a:avLst/>
          </a:prstGeom>
          <a:solidFill>
            <a:schemeClr val="tx1"/>
          </a:solidFill>
          <a:ln w="15875">
            <a:solidFill>
              <a:schemeClr val="bg2"/>
            </a:solidFill>
          </a:ln>
        </p:spPr>
        <p:txBody>
          <a:bodyPr wrap="square" lIns="0" tIns="0" rIns="0" bIns="0" rtlCol="0" anchor="ctr"/>
          <a:lstStyle/>
          <a:p>
            <a:pPr marL="0" indent="0" algn="ctr">
              <a:buNone/>
            </a:pPr>
            <a:r>
              <a:rPr lang="en-US" sz="1600" b="1" dirty="0">
                <a:solidFill>
                  <a:schemeClr val="bg2"/>
                </a:solidFill>
              </a:rPr>
              <a:t>3</a:t>
            </a:r>
            <a:endParaRPr lang="en-US" sz="1600" dirty="0"/>
          </a:p>
        </p:txBody>
      </p:sp>
      <p:sp>
        <p:nvSpPr>
          <p:cNvPr id="10" name="Text 8"/>
          <p:cNvSpPr txBox="1"/>
          <p:nvPr/>
        </p:nvSpPr>
        <p:spPr>
          <a:xfrm>
            <a:off x="6903720" y="5349240"/>
            <a:ext cx="2011680" cy="457200"/>
          </a:xfrm>
          <a:prstGeom prst="rect">
            <a:avLst/>
          </a:prstGeom>
          <a:noFill/>
          <a:ln/>
        </p:spPr>
        <p:txBody>
          <a:bodyPr wrap="square" lIns="0" tIns="0" rIns="0" bIns="0" rtlCol="0" anchor="ctr"/>
          <a:lstStyle/>
          <a:p>
            <a:pPr marL="0" indent="0">
              <a:buNone/>
            </a:pPr>
            <a:r>
              <a:rPr lang="en-US" sz="1600" dirty="0">
                <a:solidFill>
                  <a:schemeClr val="bg2"/>
                </a:solidFill>
              </a:rPr>
              <a:t>The solution</a:t>
            </a:r>
            <a:endParaRPr lang="en-US" sz="1600" dirty="0"/>
          </a:p>
        </p:txBody>
      </p:sp>
      <p:sp>
        <p:nvSpPr>
          <p:cNvPr id="11" name="marker 4"/>
          <p:cNvSpPr txBox="1"/>
          <p:nvPr/>
        </p:nvSpPr>
        <p:spPr>
          <a:xfrm>
            <a:off x="9098280" y="5349240"/>
            <a:ext cx="457200" cy="457200"/>
          </a:xfrm>
          <a:prstGeom prst="ellipse">
            <a:avLst/>
          </a:prstGeom>
          <a:solidFill>
            <a:srgbClr val="F2B134"/>
          </a:solidFill>
          <a:ln/>
        </p:spPr>
        <p:txBody>
          <a:bodyPr wrap="square" lIns="0" tIns="0" rIns="0" bIns="0" rtlCol="0" anchor="ctr"/>
          <a:lstStyle/>
          <a:p>
            <a:pPr marL="0" indent="0" algn="ctr">
              <a:buNone/>
            </a:pPr>
            <a:r>
              <a:rPr lang="en-US" sz="1600" b="1" dirty="0">
                <a:solidFill>
                  <a:schemeClr val="tx1"/>
                </a:solidFill>
              </a:rPr>
              <a:t>4</a:t>
            </a:r>
            <a:endParaRPr lang="en-US" sz="1600" dirty="0"/>
          </a:p>
        </p:txBody>
      </p:sp>
      <p:sp>
        <p:nvSpPr>
          <p:cNvPr id="12" name="Text 10"/>
          <p:cNvSpPr txBox="1"/>
          <p:nvPr/>
        </p:nvSpPr>
        <p:spPr>
          <a:xfrm>
            <a:off x="9692640" y="5349240"/>
            <a:ext cx="2011680" cy="457200"/>
          </a:xfrm>
          <a:prstGeom prst="rect">
            <a:avLst/>
          </a:prstGeom>
          <a:noFill/>
          <a:ln/>
        </p:spPr>
        <p:txBody>
          <a:bodyPr wrap="square" lIns="0" tIns="0" rIns="0" bIns="0" rtlCol="0" anchor="ctr"/>
          <a:lstStyle/>
          <a:p>
            <a:pPr marL="0" indent="0">
              <a:buNone/>
            </a:pPr>
            <a:r>
              <a:rPr lang="en-US" sz="1600" b="1" dirty="0">
                <a:solidFill>
                  <a:schemeClr val="bg2"/>
                </a:solidFill>
              </a:rPr>
              <a:t>Choosing</a:t>
            </a:r>
            <a:endParaRPr lang="en-US" sz="16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bg2"/>
                </a:solidFill>
              </a:defRPr>
            </a:lvl1pPr>
          </a:lstStyle>
          <a:p>
            <a:pPr algn="r"/>
            <a:fld id="{F7021451-1387-4CA6-816F-3879F97B5CBC}" type="slidenum">
              <a:rPr lang="en-US" b="0"/>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A decision card</a:t>
            </a:r>
            <a:endParaRPr lang="en-US" sz="3200" dirty="0"/>
          </a:p>
        </p:txBody>
      </p:sp>
      <p:sp>
        <p:nvSpPr>
          <p:cNvPr id="3" name="rule 1"/>
          <p:cNvSpPr/>
          <p:nvPr/>
        </p:nvSpPr>
        <p:spPr>
          <a:xfrm>
            <a:off x="548640" y="1325880"/>
            <a:ext cx="3593592" cy="1920240"/>
          </a:xfrm>
          <a:prstGeom prst="roundRect">
            <a:avLst>
              <a:gd name="adj" fmla="val 3810"/>
            </a:avLst>
          </a:prstGeom>
          <a:solidFill>
            <a:schemeClr val="bg2"/>
          </a:solidFill>
          <a:ln/>
        </p:spPr>
        <p:txBody>
          <a:bodyPr/>
          <a:lstStyle/>
          <a:p>
            <a:endParaRPr lang="en-US"/>
          </a:p>
        </p:txBody>
      </p:sp>
      <p:sp>
        <p:nvSpPr>
          <p:cNvPr id="4" name="rule icon circle 1"/>
          <p:cNvSpPr/>
          <p:nvPr/>
        </p:nvSpPr>
        <p:spPr>
          <a:xfrm>
            <a:off x="822960" y="1600200"/>
            <a:ext cx="566928" cy="566928"/>
          </a:xfrm>
          <a:prstGeom prst="ellipse">
            <a:avLst/>
          </a:prstGeom>
          <a:solidFill>
            <a:schemeClr val="tx1"/>
          </a:solidFill>
          <a:ln/>
        </p:spPr>
        <p:txBody>
          <a:bodyPr/>
          <a:lstStyle/>
          <a:p>
            <a:endParaRPr lang="en-US"/>
          </a:p>
        </p:txBody>
      </p:sp>
      <p:pic>
        <p:nvPicPr>
          <p:cNvPr id="5" name="rule icon 1" descr="preencoded.png"/>
          <p:cNvPicPr>
            <a:picLocks noChangeAspect="1"/>
          </p:cNvPicPr>
          <p:nvPr/>
        </p:nvPicPr>
        <p:blipFill>
          <a:blip r:embed="rId3"/>
          <a:stretch>
            <a:fillRect/>
          </a:stretch>
        </p:blipFill>
        <p:spPr>
          <a:xfrm>
            <a:off x="960120" y="1737360"/>
            <a:ext cx="292608" cy="292608"/>
          </a:xfrm>
          <a:prstGeom prst="rect">
            <a:avLst/>
          </a:prstGeom>
        </p:spPr>
      </p:pic>
      <p:sp>
        <p:nvSpPr>
          <p:cNvPr id="6" name="Text 3"/>
          <p:cNvSpPr txBox="1"/>
          <p:nvPr/>
        </p:nvSpPr>
        <p:spPr>
          <a:xfrm>
            <a:off x="1554480" y="1600200"/>
            <a:ext cx="2423160" cy="566928"/>
          </a:xfrm>
          <a:prstGeom prst="rect">
            <a:avLst/>
          </a:prstGeom>
          <a:noFill/>
          <a:ln/>
        </p:spPr>
        <p:txBody>
          <a:bodyPr wrap="square" lIns="0" tIns="0" rIns="0" bIns="0" rtlCol="0" anchor="ctr"/>
          <a:lstStyle/>
          <a:p>
            <a:pPr marL="0" indent="0">
              <a:buNone/>
            </a:pPr>
            <a:r>
              <a:rPr lang="en-US" sz="1700" b="1" dirty="0">
                <a:solidFill>
                  <a:schemeClr val="tx1"/>
                </a:solidFill>
              </a:rPr>
              <a:t>Default</a:t>
            </a:r>
            <a:endParaRPr lang="en-US" sz="1700" dirty="0"/>
          </a:p>
        </p:txBody>
      </p:sp>
      <p:sp>
        <p:nvSpPr>
          <p:cNvPr id="7" name="Text 4"/>
          <p:cNvSpPr txBox="1"/>
          <p:nvPr/>
        </p:nvSpPr>
        <p:spPr>
          <a:xfrm>
            <a:off x="822960" y="2286000"/>
            <a:ext cx="3108960" cy="868680"/>
          </a:xfrm>
          <a:prstGeom prst="rect">
            <a:avLst/>
          </a:prstGeom>
          <a:noFill/>
          <a:ln/>
        </p:spPr>
        <p:txBody>
          <a:bodyPr wrap="square" lIns="0" tIns="0" rIns="0" bIns="0" rtlCol="0" anchor="t"/>
          <a:lstStyle/>
          <a:p>
            <a:pPr marL="0" indent="0">
              <a:buNone/>
            </a:pPr>
            <a:r>
              <a:rPr lang="en-US" sz="1400" dirty="0">
                <a:solidFill>
                  <a:schemeClr val="tx2"/>
                </a:solidFill>
              </a:rPr>
              <a:t>AdamW + warmup + cosine or WSD decay. Sweep the LR in half-decades (1e-4 … 1e-2) and plot the sweep.</a:t>
            </a:r>
            <a:endParaRPr lang="en-US" sz="1400" dirty="0"/>
          </a:p>
        </p:txBody>
      </p:sp>
      <p:sp>
        <p:nvSpPr>
          <p:cNvPr id="8" name="rule 2"/>
          <p:cNvSpPr/>
          <p:nvPr/>
        </p:nvSpPr>
        <p:spPr>
          <a:xfrm>
            <a:off x="4297680" y="1325880"/>
            <a:ext cx="3593592" cy="1920240"/>
          </a:xfrm>
          <a:prstGeom prst="roundRect">
            <a:avLst>
              <a:gd name="adj" fmla="val 3810"/>
            </a:avLst>
          </a:prstGeom>
          <a:solidFill>
            <a:schemeClr val="bg2"/>
          </a:solidFill>
          <a:ln/>
        </p:spPr>
        <p:txBody>
          <a:bodyPr/>
          <a:lstStyle/>
          <a:p>
            <a:endParaRPr lang="en-US"/>
          </a:p>
        </p:txBody>
      </p:sp>
      <p:sp>
        <p:nvSpPr>
          <p:cNvPr id="9" name="rule icon circle 2"/>
          <p:cNvSpPr/>
          <p:nvPr/>
        </p:nvSpPr>
        <p:spPr>
          <a:xfrm>
            <a:off x="4572000" y="1600200"/>
            <a:ext cx="566928" cy="566928"/>
          </a:xfrm>
          <a:prstGeom prst="ellipse">
            <a:avLst/>
          </a:prstGeom>
          <a:solidFill>
            <a:schemeClr val="tx1"/>
          </a:solidFill>
          <a:ln/>
        </p:spPr>
        <p:txBody>
          <a:bodyPr/>
          <a:lstStyle/>
          <a:p>
            <a:endParaRPr lang="en-US"/>
          </a:p>
        </p:txBody>
      </p:sp>
      <p:pic>
        <p:nvPicPr>
          <p:cNvPr id="10" name="rule icon 2" descr="preencoded.png"/>
          <p:cNvPicPr>
            <a:picLocks noChangeAspect="1"/>
          </p:cNvPicPr>
          <p:nvPr/>
        </p:nvPicPr>
        <p:blipFill>
          <a:blip r:embed="rId4"/>
          <a:stretch>
            <a:fillRect/>
          </a:stretch>
        </p:blipFill>
        <p:spPr>
          <a:xfrm>
            <a:off x="4709160" y="1737360"/>
            <a:ext cx="292608" cy="292608"/>
          </a:xfrm>
          <a:prstGeom prst="rect">
            <a:avLst/>
          </a:prstGeom>
        </p:spPr>
      </p:pic>
      <p:sp>
        <p:nvSpPr>
          <p:cNvPr id="11" name="Text 7"/>
          <p:cNvSpPr txBox="1"/>
          <p:nvPr/>
        </p:nvSpPr>
        <p:spPr>
          <a:xfrm>
            <a:off x="5303520" y="1600200"/>
            <a:ext cx="2423160" cy="566928"/>
          </a:xfrm>
          <a:prstGeom prst="rect">
            <a:avLst/>
          </a:prstGeom>
          <a:noFill/>
          <a:ln/>
        </p:spPr>
        <p:txBody>
          <a:bodyPr wrap="square" lIns="0" tIns="0" rIns="0" bIns="0" rtlCol="0" anchor="ctr"/>
          <a:lstStyle/>
          <a:p>
            <a:pPr marL="0" indent="0">
              <a:buNone/>
            </a:pPr>
            <a:r>
              <a:rPr lang="en-US" sz="1700" b="1" dirty="0">
                <a:solidFill>
                  <a:schemeClr val="tx1"/>
                </a:solidFill>
              </a:rPr>
              <a:t>Tiny data, smooth loss</a:t>
            </a:r>
            <a:endParaRPr lang="en-US" sz="1700" dirty="0"/>
          </a:p>
        </p:txBody>
      </p:sp>
      <p:sp>
        <p:nvSpPr>
          <p:cNvPr id="12" name="Text 8"/>
          <p:cNvSpPr txBox="1"/>
          <p:nvPr/>
        </p:nvSpPr>
        <p:spPr>
          <a:xfrm>
            <a:off x="4572000" y="2286000"/>
            <a:ext cx="3108960" cy="868680"/>
          </a:xfrm>
          <a:prstGeom prst="rect">
            <a:avLst/>
          </a:prstGeom>
          <a:noFill/>
          <a:ln/>
        </p:spPr>
        <p:txBody>
          <a:bodyPr wrap="square" lIns="0" tIns="0" rIns="0" bIns="0" rtlCol="0" anchor="t"/>
          <a:lstStyle/>
          <a:p>
            <a:pPr marL="0" indent="0">
              <a:buNone/>
            </a:pPr>
            <a:r>
              <a:rPr lang="en-US" sz="1400" dirty="0">
                <a:solidFill>
                  <a:schemeClr val="tx2"/>
                </a:solidFill>
              </a:rPr>
              <a:t>Try full-batch L-BFGS, possibly after an Adam warm start: property regression, potentials, PINNs.</a:t>
            </a:r>
            <a:endParaRPr lang="en-US" sz="1400" dirty="0"/>
          </a:p>
        </p:txBody>
      </p:sp>
      <p:sp>
        <p:nvSpPr>
          <p:cNvPr id="13" name="rule 3"/>
          <p:cNvSpPr/>
          <p:nvPr/>
        </p:nvSpPr>
        <p:spPr>
          <a:xfrm>
            <a:off x="8046720" y="1325880"/>
            <a:ext cx="3593592" cy="1920240"/>
          </a:xfrm>
          <a:prstGeom prst="roundRect">
            <a:avLst>
              <a:gd name="adj" fmla="val 3810"/>
            </a:avLst>
          </a:prstGeom>
          <a:solidFill>
            <a:schemeClr val="bg2"/>
          </a:solidFill>
          <a:ln/>
        </p:spPr>
        <p:txBody>
          <a:bodyPr/>
          <a:lstStyle/>
          <a:p>
            <a:endParaRPr lang="en-US"/>
          </a:p>
        </p:txBody>
      </p:sp>
      <p:sp>
        <p:nvSpPr>
          <p:cNvPr id="14" name="rule icon circle 3"/>
          <p:cNvSpPr/>
          <p:nvPr/>
        </p:nvSpPr>
        <p:spPr>
          <a:xfrm>
            <a:off x="8321040" y="1600200"/>
            <a:ext cx="566928" cy="566928"/>
          </a:xfrm>
          <a:prstGeom prst="ellipse">
            <a:avLst/>
          </a:prstGeom>
          <a:solidFill>
            <a:schemeClr val="tx1"/>
          </a:solidFill>
          <a:ln/>
        </p:spPr>
        <p:txBody>
          <a:bodyPr/>
          <a:lstStyle/>
          <a:p>
            <a:endParaRPr lang="en-US"/>
          </a:p>
        </p:txBody>
      </p:sp>
      <p:pic>
        <p:nvPicPr>
          <p:cNvPr id="15" name="rule icon 3" descr="preencoded.png"/>
          <p:cNvPicPr>
            <a:picLocks noChangeAspect="1"/>
          </p:cNvPicPr>
          <p:nvPr/>
        </p:nvPicPr>
        <p:blipFill>
          <a:blip r:embed="rId5"/>
          <a:stretch>
            <a:fillRect/>
          </a:stretch>
        </p:blipFill>
        <p:spPr>
          <a:xfrm>
            <a:off x="8458200" y="1737360"/>
            <a:ext cx="292608" cy="292608"/>
          </a:xfrm>
          <a:prstGeom prst="rect">
            <a:avLst/>
          </a:prstGeom>
        </p:spPr>
      </p:pic>
      <p:sp>
        <p:nvSpPr>
          <p:cNvPr id="16" name="Text 11"/>
          <p:cNvSpPr txBox="1"/>
          <p:nvPr/>
        </p:nvSpPr>
        <p:spPr>
          <a:xfrm>
            <a:off x="9052560" y="1600200"/>
            <a:ext cx="2423160" cy="566928"/>
          </a:xfrm>
          <a:prstGeom prst="rect">
            <a:avLst/>
          </a:prstGeom>
          <a:noFill/>
          <a:ln/>
        </p:spPr>
        <p:txBody>
          <a:bodyPr wrap="square" lIns="0" tIns="0" rIns="0" bIns="0" rtlCol="0" anchor="ctr"/>
          <a:lstStyle/>
          <a:p>
            <a:pPr marL="0" indent="0">
              <a:buNone/>
            </a:pPr>
            <a:r>
              <a:rPr lang="en-US" sz="1700" b="1" dirty="0">
                <a:solidFill>
                  <a:schemeClr val="tx1"/>
                </a:solidFill>
              </a:rPr>
              <a:t>Fine-tuning</a:t>
            </a:r>
            <a:endParaRPr lang="en-US" sz="1700" dirty="0"/>
          </a:p>
        </p:txBody>
      </p:sp>
      <p:sp>
        <p:nvSpPr>
          <p:cNvPr id="17" name="Text 12"/>
          <p:cNvSpPr txBox="1"/>
          <p:nvPr/>
        </p:nvSpPr>
        <p:spPr>
          <a:xfrm>
            <a:off x="8321040" y="2286000"/>
            <a:ext cx="3108960" cy="868680"/>
          </a:xfrm>
          <a:prstGeom prst="rect">
            <a:avLst/>
          </a:prstGeom>
          <a:noFill/>
          <a:ln/>
        </p:spPr>
        <p:txBody>
          <a:bodyPr wrap="square" lIns="0" tIns="0" rIns="0" bIns="0" rtlCol="0" anchor="t"/>
          <a:lstStyle/>
          <a:p>
            <a:pPr marL="0" indent="0">
              <a:buNone/>
            </a:pPr>
            <a:r>
              <a:rPr lang="en-US" sz="1400" dirty="0">
                <a:solidFill>
                  <a:schemeClr val="tx2"/>
                </a:solidFill>
              </a:rPr>
              <a:t>Lower LR, little or no weight decay toward zero. Watch distance from init.</a:t>
            </a:r>
            <a:endParaRPr lang="en-US" sz="1400" dirty="0"/>
          </a:p>
        </p:txBody>
      </p:sp>
      <p:sp>
        <p:nvSpPr>
          <p:cNvPr id="18" name="rule 4"/>
          <p:cNvSpPr/>
          <p:nvPr/>
        </p:nvSpPr>
        <p:spPr>
          <a:xfrm>
            <a:off x="548640" y="3429000"/>
            <a:ext cx="3593592" cy="1920240"/>
          </a:xfrm>
          <a:prstGeom prst="roundRect">
            <a:avLst>
              <a:gd name="adj" fmla="val 3810"/>
            </a:avLst>
          </a:prstGeom>
          <a:solidFill>
            <a:schemeClr val="bg2"/>
          </a:solidFill>
          <a:ln/>
        </p:spPr>
        <p:txBody>
          <a:bodyPr/>
          <a:lstStyle/>
          <a:p>
            <a:endParaRPr lang="en-US"/>
          </a:p>
        </p:txBody>
      </p:sp>
      <p:sp>
        <p:nvSpPr>
          <p:cNvPr id="19" name="rule icon circle 4"/>
          <p:cNvSpPr/>
          <p:nvPr/>
        </p:nvSpPr>
        <p:spPr>
          <a:xfrm>
            <a:off x="822960" y="3703320"/>
            <a:ext cx="566928" cy="566928"/>
          </a:xfrm>
          <a:prstGeom prst="ellipse">
            <a:avLst/>
          </a:prstGeom>
          <a:solidFill>
            <a:schemeClr val="tx1"/>
          </a:solidFill>
          <a:ln/>
        </p:spPr>
        <p:txBody>
          <a:bodyPr/>
          <a:lstStyle/>
          <a:p>
            <a:endParaRPr lang="en-US"/>
          </a:p>
        </p:txBody>
      </p:sp>
      <p:pic>
        <p:nvPicPr>
          <p:cNvPr id="20" name="rule icon 4" descr="preencoded.png"/>
          <p:cNvPicPr>
            <a:picLocks noChangeAspect="1"/>
          </p:cNvPicPr>
          <p:nvPr/>
        </p:nvPicPr>
        <p:blipFill>
          <a:blip r:embed="rId6"/>
          <a:stretch>
            <a:fillRect/>
          </a:stretch>
        </p:blipFill>
        <p:spPr>
          <a:xfrm>
            <a:off x="960120" y="3840480"/>
            <a:ext cx="292608" cy="292608"/>
          </a:xfrm>
          <a:prstGeom prst="rect">
            <a:avLst/>
          </a:prstGeom>
        </p:spPr>
      </p:pic>
      <p:sp>
        <p:nvSpPr>
          <p:cNvPr id="21" name="Text 15"/>
          <p:cNvSpPr txBox="1"/>
          <p:nvPr/>
        </p:nvSpPr>
        <p:spPr>
          <a:xfrm>
            <a:off x="1554480" y="3703320"/>
            <a:ext cx="2423160" cy="566928"/>
          </a:xfrm>
          <a:prstGeom prst="rect">
            <a:avLst/>
          </a:prstGeom>
          <a:noFill/>
          <a:ln/>
        </p:spPr>
        <p:txBody>
          <a:bodyPr wrap="square" lIns="0" tIns="0" rIns="0" bIns="0" rtlCol="0" anchor="ctr"/>
          <a:lstStyle/>
          <a:p>
            <a:pPr marL="0" indent="0">
              <a:buNone/>
            </a:pPr>
            <a:r>
              <a:rPr lang="en-US" sz="1700" b="1" dirty="0">
                <a:solidFill>
                  <a:schemeClr val="tx1"/>
                </a:solidFill>
              </a:rPr>
              <a:t>Spikes or NaN</a:t>
            </a:r>
            <a:endParaRPr lang="en-US" sz="1700" dirty="0"/>
          </a:p>
        </p:txBody>
      </p:sp>
      <p:sp>
        <p:nvSpPr>
          <p:cNvPr id="22" name="Text 16"/>
          <p:cNvSpPr txBox="1"/>
          <p:nvPr/>
        </p:nvSpPr>
        <p:spPr>
          <a:xfrm>
            <a:off x="822960" y="4389120"/>
            <a:ext cx="3108960" cy="868680"/>
          </a:xfrm>
          <a:prstGeom prst="rect">
            <a:avLst/>
          </a:prstGeom>
          <a:noFill/>
          <a:ln/>
        </p:spPr>
        <p:txBody>
          <a:bodyPr wrap="square" lIns="0" tIns="0" rIns="0" bIns="0" rtlCol="0" anchor="t"/>
          <a:lstStyle/>
          <a:p>
            <a:pPr marL="0" indent="0">
              <a:buNone/>
            </a:pPr>
            <a:r>
              <a:rPr lang="en-US" sz="1400" dirty="0">
                <a:solidFill>
                  <a:schemeClr val="tx2"/>
                </a:solidFill>
              </a:rPr>
              <a:t>Lower the LR, lengthen warmup, clip gradients at 1.0, set Adam β₂ = 0.95.</a:t>
            </a:r>
            <a:endParaRPr lang="en-US" sz="1400" dirty="0"/>
          </a:p>
        </p:txBody>
      </p:sp>
      <p:sp>
        <p:nvSpPr>
          <p:cNvPr id="23" name="rule 5"/>
          <p:cNvSpPr/>
          <p:nvPr/>
        </p:nvSpPr>
        <p:spPr>
          <a:xfrm>
            <a:off x="4297680" y="3429000"/>
            <a:ext cx="3593592" cy="1920240"/>
          </a:xfrm>
          <a:prstGeom prst="roundRect">
            <a:avLst>
              <a:gd name="adj" fmla="val 3810"/>
            </a:avLst>
          </a:prstGeom>
          <a:solidFill>
            <a:schemeClr val="bg2"/>
          </a:solidFill>
          <a:ln/>
        </p:spPr>
        <p:txBody>
          <a:bodyPr/>
          <a:lstStyle/>
          <a:p>
            <a:endParaRPr lang="en-US"/>
          </a:p>
        </p:txBody>
      </p:sp>
      <p:sp>
        <p:nvSpPr>
          <p:cNvPr id="24" name="rule icon circle 5"/>
          <p:cNvSpPr/>
          <p:nvPr/>
        </p:nvSpPr>
        <p:spPr>
          <a:xfrm>
            <a:off x="4572000" y="3703320"/>
            <a:ext cx="566928" cy="566928"/>
          </a:xfrm>
          <a:prstGeom prst="ellipse">
            <a:avLst/>
          </a:prstGeom>
          <a:solidFill>
            <a:schemeClr val="tx1"/>
          </a:solidFill>
          <a:ln/>
        </p:spPr>
        <p:txBody>
          <a:bodyPr/>
          <a:lstStyle/>
          <a:p>
            <a:endParaRPr lang="en-US"/>
          </a:p>
        </p:txBody>
      </p:sp>
      <p:pic>
        <p:nvPicPr>
          <p:cNvPr id="25" name="rule icon 5" descr="preencoded.png"/>
          <p:cNvPicPr>
            <a:picLocks noChangeAspect="1"/>
          </p:cNvPicPr>
          <p:nvPr/>
        </p:nvPicPr>
        <p:blipFill>
          <a:blip r:embed="rId7"/>
          <a:stretch>
            <a:fillRect/>
          </a:stretch>
        </p:blipFill>
        <p:spPr>
          <a:xfrm>
            <a:off x="4709160" y="3840480"/>
            <a:ext cx="292608" cy="292608"/>
          </a:xfrm>
          <a:prstGeom prst="rect">
            <a:avLst/>
          </a:prstGeom>
        </p:spPr>
      </p:pic>
      <p:sp>
        <p:nvSpPr>
          <p:cNvPr id="26" name="Text 19"/>
          <p:cNvSpPr txBox="1"/>
          <p:nvPr/>
        </p:nvSpPr>
        <p:spPr>
          <a:xfrm>
            <a:off x="5303520" y="3703320"/>
            <a:ext cx="2423160" cy="566928"/>
          </a:xfrm>
          <a:prstGeom prst="rect">
            <a:avLst/>
          </a:prstGeom>
          <a:noFill/>
          <a:ln/>
        </p:spPr>
        <p:txBody>
          <a:bodyPr wrap="square" lIns="0" tIns="0" rIns="0" bIns="0" rtlCol="0" anchor="ctr"/>
          <a:lstStyle/>
          <a:p>
            <a:pPr marL="0" indent="0">
              <a:buNone/>
            </a:pPr>
            <a:r>
              <a:rPr lang="en-US" sz="1700" b="1" dirty="0">
                <a:solidFill>
                  <a:schemeClr val="tx1"/>
                </a:solidFill>
              </a:rPr>
              <a:t>Flat at the baseline</a:t>
            </a:r>
            <a:endParaRPr lang="en-US" sz="1700" dirty="0"/>
          </a:p>
        </p:txBody>
      </p:sp>
      <p:sp>
        <p:nvSpPr>
          <p:cNvPr id="27" name="Text 20"/>
          <p:cNvSpPr txBox="1"/>
          <p:nvPr/>
        </p:nvSpPr>
        <p:spPr>
          <a:xfrm>
            <a:off x="4572000" y="4389120"/>
            <a:ext cx="3108960" cy="868680"/>
          </a:xfrm>
          <a:prstGeom prst="rect">
            <a:avLst/>
          </a:prstGeom>
          <a:noFill/>
          <a:ln/>
        </p:spPr>
        <p:txBody>
          <a:bodyPr wrap="square" lIns="0" tIns="0" rIns="0" bIns="0" rtlCol="0" anchor="t"/>
          <a:lstStyle/>
          <a:p>
            <a:pPr marL="0" indent="0">
              <a:buNone/>
            </a:pPr>
            <a:r>
              <a:rPr lang="en-US" sz="1400" dirty="0">
                <a:solidFill>
                  <a:schemeClr val="tx2"/>
                </a:solidFill>
              </a:rPr>
              <a:t>Dead network: lower the LR. Training longer won't help.</a:t>
            </a:r>
            <a:endParaRPr lang="en-US" sz="1400" dirty="0"/>
          </a:p>
        </p:txBody>
      </p:sp>
      <p:sp>
        <p:nvSpPr>
          <p:cNvPr id="28" name="rule 6"/>
          <p:cNvSpPr/>
          <p:nvPr/>
        </p:nvSpPr>
        <p:spPr>
          <a:xfrm>
            <a:off x="8046720" y="3429000"/>
            <a:ext cx="3593592" cy="1920240"/>
          </a:xfrm>
          <a:prstGeom prst="roundRect">
            <a:avLst>
              <a:gd name="adj" fmla="val 3810"/>
            </a:avLst>
          </a:prstGeom>
          <a:solidFill>
            <a:schemeClr val="bg2"/>
          </a:solidFill>
          <a:ln/>
        </p:spPr>
        <p:txBody>
          <a:bodyPr/>
          <a:lstStyle/>
          <a:p>
            <a:endParaRPr lang="en-US"/>
          </a:p>
        </p:txBody>
      </p:sp>
      <p:sp>
        <p:nvSpPr>
          <p:cNvPr id="29" name="rule icon circle 6"/>
          <p:cNvSpPr/>
          <p:nvPr/>
        </p:nvSpPr>
        <p:spPr>
          <a:xfrm>
            <a:off x="8321040" y="3703320"/>
            <a:ext cx="566928" cy="566928"/>
          </a:xfrm>
          <a:prstGeom prst="ellipse">
            <a:avLst/>
          </a:prstGeom>
          <a:solidFill>
            <a:schemeClr val="tx1"/>
          </a:solidFill>
          <a:ln/>
        </p:spPr>
        <p:txBody>
          <a:bodyPr/>
          <a:lstStyle/>
          <a:p>
            <a:endParaRPr lang="en-US"/>
          </a:p>
        </p:txBody>
      </p:sp>
      <p:pic>
        <p:nvPicPr>
          <p:cNvPr id="30" name="rule icon 6" descr="preencoded.png"/>
          <p:cNvPicPr>
            <a:picLocks noChangeAspect="1"/>
          </p:cNvPicPr>
          <p:nvPr/>
        </p:nvPicPr>
        <p:blipFill>
          <a:blip r:embed="rId8"/>
          <a:stretch>
            <a:fillRect/>
          </a:stretch>
        </p:blipFill>
        <p:spPr>
          <a:xfrm>
            <a:off x="8458200" y="3840480"/>
            <a:ext cx="292608" cy="292608"/>
          </a:xfrm>
          <a:prstGeom prst="rect">
            <a:avLst/>
          </a:prstGeom>
        </p:spPr>
      </p:pic>
      <p:sp>
        <p:nvSpPr>
          <p:cNvPr id="31" name="Text 23"/>
          <p:cNvSpPr txBox="1"/>
          <p:nvPr/>
        </p:nvSpPr>
        <p:spPr>
          <a:xfrm>
            <a:off x="9052560" y="3703320"/>
            <a:ext cx="2423160" cy="566928"/>
          </a:xfrm>
          <a:prstGeom prst="rect">
            <a:avLst/>
          </a:prstGeom>
          <a:noFill/>
          <a:ln/>
        </p:spPr>
        <p:txBody>
          <a:bodyPr wrap="square" lIns="0" tIns="0" rIns="0" bIns="0" rtlCol="0" anchor="ctr"/>
          <a:lstStyle/>
          <a:p>
            <a:pPr marL="0" indent="0">
              <a:buNone/>
            </a:pPr>
            <a:r>
              <a:rPr lang="en-US" sz="1700" b="1" dirty="0">
                <a:solidFill>
                  <a:schemeClr val="tx1"/>
                </a:solidFill>
              </a:rPr>
              <a:t>Transformer-scale, compute-bound</a:t>
            </a:r>
            <a:endParaRPr lang="en-US" sz="1700" dirty="0"/>
          </a:p>
        </p:txBody>
      </p:sp>
      <p:sp>
        <p:nvSpPr>
          <p:cNvPr id="32" name="Text 24"/>
          <p:cNvSpPr txBox="1"/>
          <p:nvPr/>
        </p:nvSpPr>
        <p:spPr>
          <a:xfrm>
            <a:off x="8321040" y="4389120"/>
            <a:ext cx="3108960" cy="868680"/>
          </a:xfrm>
          <a:prstGeom prst="rect">
            <a:avLst/>
          </a:prstGeom>
          <a:noFill/>
          <a:ln/>
        </p:spPr>
        <p:txBody>
          <a:bodyPr wrap="square" lIns="0" tIns="0" rIns="0" bIns="0" rtlCol="0" anchor="t"/>
          <a:lstStyle/>
          <a:p>
            <a:pPr marL="0" indent="0">
              <a:buNone/>
            </a:pPr>
            <a:r>
              <a:rPr lang="en-US" sz="1400" dirty="0">
                <a:solidFill>
                  <a:schemeClr val="tx2"/>
                </a:solidFill>
              </a:rPr>
              <a:t>Muon on hidden matrices + AdamW for the rest, or SOAP / Shampoo.</a:t>
            </a:r>
            <a:endParaRPr lang="en-US" sz="1400" dirty="0"/>
          </a:p>
        </p:txBody>
      </p:sp>
      <p:sp>
        <p:nvSpPr>
          <p:cNvPr id="33" name="Text 25"/>
          <p:cNvSpPr txBox="1"/>
          <p:nvPr/>
        </p:nvSpPr>
        <p:spPr>
          <a:xfrm>
            <a:off x="548640" y="5669280"/>
            <a:ext cx="11094415" cy="457200"/>
          </a:xfrm>
          <a:prstGeom prst="rect">
            <a:avLst/>
          </a:prstGeom>
          <a:noFill/>
          <a:ln/>
        </p:spPr>
        <p:txBody>
          <a:bodyPr wrap="square" lIns="0" tIns="0" rIns="0" bIns="0" rtlCol="0" anchor="t"/>
          <a:lstStyle/>
          <a:p>
            <a:pPr marL="0" indent="0" algn="ctr">
              <a:buNone/>
            </a:pPr>
            <a:r>
              <a:rPr lang="en-US" sz="1800" b="1" dirty="0">
                <a:solidFill>
                  <a:schemeClr val="tx1"/>
                </a:solidFill>
              </a:rPr>
              <a:t>Changed the batch size, width or optimizer? Re-sweep the learning rate.</a:t>
            </a:r>
            <a:endParaRPr lang="en-US" sz="1800" dirty="0"/>
          </a:p>
        </p:txBody>
      </p:sp>
      <p:sp>
        <p:nvSpPr>
          <p:cNvPr id="34"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463040"/>
            <a:ext cx="6675120" cy="1828800"/>
          </a:xfrm>
          <a:prstGeom prst="rect">
            <a:avLst/>
          </a:prstGeom>
          <a:noFill/>
          <a:ln/>
        </p:spPr>
        <p:txBody>
          <a:bodyPr wrap="square" lIns="0" tIns="0" rIns="0" bIns="0" rtlCol="0" anchor="b"/>
          <a:lstStyle/>
          <a:p>
            <a:pPr marL="0" indent="0" algn="l">
              <a:buNone/>
            </a:pPr>
            <a:r>
              <a:rPr lang="en-US" sz="5200" b="1" dirty="0">
                <a:solidFill>
                  <a:schemeClr val="bg1"/>
                </a:solidFill>
              </a:rPr>
              <a:t>Ask for figures, then read them yourself</a:t>
            </a:r>
            <a:endParaRPr lang="en-US" sz="5200" dirty="0"/>
          </a:p>
        </p:txBody>
      </p:sp>
      <p:sp>
        <p:nvSpPr>
          <p:cNvPr id="3" name="Text 0"/>
          <p:cNvSpPr>
            <a:spLocks noGrp="1"/>
          </p:cNvSpPr>
          <p:nvPr>
            <p:ph type="body" idx="101" hasCustomPrompt="1"/>
          </p:nvPr>
        </p:nvSpPr>
        <p:spPr>
          <a:xfrm>
            <a:off x="731520" y="3474720"/>
            <a:ext cx="6675120" cy="914400"/>
          </a:xfrm>
          <a:prstGeom prst="rect">
            <a:avLst/>
          </a:prstGeom>
          <a:noFill/>
          <a:ln/>
        </p:spPr>
        <p:txBody>
          <a:bodyPr wrap="square" lIns="0" tIns="0" rIns="0" bIns="0" rtlCol="0" anchor="t"/>
          <a:lstStyle/>
          <a:p>
            <a:pPr marL="0" indent="0">
              <a:buNone/>
            </a:pPr>
            <a:r>
              <a:rPr lang="en-US" sz="2400" dirty="0">
                <a:solidFill>
                  <a:schemeClr val="bg2"/>
                </a:solidFill>
              </a:rPr>
              <a:t>Thanks! Questions?</a:t>
            </a:r>
            <a:endParaRPr lang="en-US" sz="2400" dirty="0"/>
          </a:p>
        </p:txBody>
      </p:sp>
      <p:sp>
        <p:nvSpPr>
          <p:cNvPr id="4" name="prompt panel"/>
          <p:cNvSpPr/>
          <p:nvPr/>
        </p:nvSpPr>
        <p:spPr>
          <a:xfrm>
            <a:off x="7589520" y="914400"/>
            <a:ext cx="4050792" cy="3429000"/>
          </a:xfrm>
          <a:prstGeom prst="roundRect">
            <a:avLst>
              <a:gd name="adj" fmla="val 2133"/>
            </a:avLst>
          </a:prstGeom>
          <a:solidFill>
            <a:schemeClr val="tx2"/>
          </a:solidFill>
          <a:ln/>
        </p:spPr>
        <p:txBody>
          <a:bodyPr/>
          <a:lstStyle/>
          <a:p>
            <a:endParaRPr lang="en-US"/>
          </a:p>
        </p:txBody>
      </p:sp>
      <p:sp>
        <p:nvSpPr>
          <p:cNvPr id="5" name="Text 3"/>
          <p:cNvSpPr txBox="1"/>
          <p:nvPr/>
        </p:nvSpPr>
        <p:spPr>
          <a:xfrm>
            <a:off x="7863840" y="1143000"/>
            <a:ext cx="3520440" cy="3063240"/>
          </a:xfrm>
          <a:prstGeom prst="rect">
            <a:avLst/>
          </a:prstGeom>
          <a:noFill/>
          <a:ln/>
        </p:spPr>
        <p:txBody>
          <a:bodyPr wrap="square" lIns="0" tIns="0" rIns="0" bIns="0" rtlCol="0" anchor="t"/>
          <a:lstStyle/>
          <a:p>
            <a:pPr marL="0" indent="0">
              <a:buNone/>
            </a:pPr>
            <a:r>
              <a:rPr lang="en-US" sz="1500" b="1" dirty="0">
                <a:solidFill>
                  <a:srgbClr val="F2B134"/>
                </a:solidFill>
              </a:rPr>
              <a:t>A prompt that works</a:t>
            </a:r>
            <a:endParaRPr lang="en-US" sz="1600" dirty="0"/>
          </a:p>
          <a:p>
            <a:pPr marL="0" indent="0">
              <a:buNone/>
            </a:pPr>
            <a:r>
              <a:rPr lang="en-US" sz="600" dirty="0">
                <a:solidFill>
                  <a:schemeClr val="bg1"/>
                </a:solidFill>
              </a:rPr>
              <a:t> </a:t>
            </a:r>
            <a:endParaRPr lang="en-US" sz="1600" dirty="0"/>
          </a:p>
          <a:p>
            <a:pPr marL="0" indent="0">
              <a:buNone/>
            </a:pPr>
            <a:r>
              <a:rPr lang="en-US" sz="1500" dirty="0">
                <a:solidFill>
                  <a:schemeClr val="bg1"/>
                </a:solidFill>
              </a:rPr>
              <a:t>“Sweep the learning rate (half-decades, 2 seeds) for AdamW, SGD + momentum and Muon. Make the sweep plot and the six-panel dashboard at each optimizer's best LR. Then tell me, citing panels, whether any run shows a dead network, divergence, a too-low LR, or a layer that isn't learning.”</a:t>
            </a:r>
            <a:endParaRPr lang="en-US" sz="1600" dirty="0"/>
          </a:p>
        </p:txBody>
      </p:sp>
      <p:sp>
        <p:nvSpPr>
          <p:cNvPr id="6" name="Text 4"/>
          <p:cNvSpPr txBox="1"/>
          <p:nvPr/>
        </p:nvSpPr>
        <p:spPr>
          <a:xfrm>
            <a:off x="7589520" y="4572000"/>
            <a:ext cx="4050792" cy="1005840"/>
          </a:xfrm>
          <a:prstGeom prst="rect">
            <a:avLst/>
          </a:prstGeom>
          <a:noFill/>
          <a:ln/>
        </p:spPr>
        <p:txBody>
          <a:bodyPr wrap="square" lIns="0" tIns="0" rIns="0" bIns="0" rtlCol="0" anchor="t"/>
          <a:lstStyle/>
          <a:p>
            <a:pPr marL="0" indent="0">
              <a:buNone/>
            </a:pPr>
            <a:r>
              <a:rPr lang="en-US" sz="1400" b="1" dirty="0">
                <a:solidFill>
                  <a:srgbClr val="F2B134"/>
                </a:solidFill>
              </a:rPr>
              <a:t>In the repo</a:t>
            </a:r>
            <a:endParaRPr lang="en-US" sz="1400" dirty="0"/>
          </a:p>
          <a:p>
            <a:pPr marL="0" indent="0">
              <a:buNone/>
            </a:pPr>
            <a:r>
              <a:rPr lang="en-US" sz="1400" dirty="0">
                <a:solidFill>
                  <a:schemeClr val="bg2"/>
                </a:solidFill>
              </a:rPr>
              <a:t>playground/  ·  notebooks 01–03  ·  optlab/ (logging + plots)  ·  AGENTS.md  ·  TALK_NOTES.md</a:t>
            </a:r>
            <a:endParaRPr lang="en-US" sz="1400" dirty="0"/>
          </a:p>
        </p:txBody>
      </p:sp>
      <p:sp>
        <p:nvSpPr>
          <p:cNvPr id="8" name="Text 0"/>
          <p:cNvSpPr>
            <a:spLocks noGrp="1"/>
          </p:cNvSpPr>
          <p:nvPr>
            <p:ph type="body" idx="102" hasCustomPrompt="1"/>
          </p:nvPr>
        </p:nvSpPr>
        <p:spPr>
          <a:xfrm>
            <a:off x="731520" y="5029200"/>
            <a:ext cx="6675120" cy="457200"/>
          </a:xfrm>
          <a:prstGeom prst="rect">
            <a:avLst/>
          </a:prstGeom>
          <a:noFill/>
          <a:ln/>
        </p:spPr>
        <p:txBody>
          <a:bodyPr wrap="square" lIns="0" tIns="0" rIns="0" bIns="0" rtlCol="0" anchor="t"/>
          <a:lstStyle/>
          <a:p>
            <a:pPr marL="0" indent="0">
              <a:buNone/>
            </a:pPr>
            <a:endParaRPr lang="en-US" sz="160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47472"/>
            <a:ext cx="9235440" cy="777240"/>
          </a:xfrm>
          <a:prstGeom prst="rect">
            <a:avLst/>
          </a:prstGeom>
          <a:noFill/>
          <a:ln/>
        </p:spPr>
        <p:txBody>
          <a:bodyPr wrap="square" lIns="0" tIns="0" rIns="0" bIns="0" rtlCol="0" anchor="ctr"/>
          <a:lstStyle/>
          <a:p>
            <a:pPr marL="0" indent="0" algn="l">
              <a:buNone/>
            </a:pPr>
            <a:r>
              <a:rPr lang="en-US" sz="3200" b="1" dirty="0">
                <a:solidFill>
                  <a:schemeClr val="tx1"/>
                </a:solidFill>
              </a:rPr>
              <a:t>References</a:t>
            </a:r>
            <a:endParaRPr lang="en-US" sz="3200" dirty="0"/>
          </a:p>
        </p:txBody>
      </p:sp>
      <p:sp>
        <p:nvSpPr>
          <p:cNvPr id="3" name="Text 1"/>
          <p:cNvSpPr txBox="1"/>
          <p:nvPr/>
        </p:nvSpPr>
        <p:spPr>
          <a:xfrm>
            <a:off x="548640" y="1371600"/>
            <a:ext cx="5440680" cy="4846320"/>
          </a:xfrm>
          <a:prstGeom prst="rect">
            <a:avLst/>
          </a:prstGeom>
          <a:noFill/>
          <a:ln/>
        </p:spPr>
        <p:txBody>
          <a:bodyPr wrap="square" lIns="0" tIns="0" rIns="0" bIns="0" rtlCol="0" anchor="t"/>
          <a:lstStyle/>
          <a:p>
            <a:pPr marL="0" indent="0">
              <a:spcAft>
                <a:spcPts val="1000"/>
              </a:spcAft>
              <a:buNone/>
            </a:pPr>
            <a:r>
              <a:rPr lang="en-US" sz="1500" dirty="0">
                <a:solidFill>
                  <a:schemeClr val="tx2"/>
                </a:solidFill>
              </a:rPr>
              <a:t>Polyak 1964 (heavy-ball momentum); Nesterov 1983</a:t>
            </a:r>
            <a:endParaRPr lang="en-US" sz="1500" dirty="0"/>
          </a:p>
          <a:p>
            <a:pPr marL="0" indent="0">
              <a:spcAft>
                <a:spcPts val="1000"/>
              </a:spcAft>
              <a:buNone/>
            </a:pPr>
            <a:r>
              <a:rPr lang="en-US" sz="1500" dirty="0">
                <a:solidFill>
                  <a:schemeClr val="tx2"/>
                </a:solidFill>
              </a:rPr>
              <a:t>Duchi, Hazan &amp; Singer 2011 (Adagrad); Tieleman &amp; Hinton 2012 (RMSProp)</a:t>
            </a:r>
            <a:endParaRPr lang="en-US" sz="1500" dirty="0"/>
          </a:p>
          <a:p>
            <a:pPr marL="0" indent="0">
              <a:spcAft>
                <a:spcPts val="1000"/>
              </a:spcAft>
              <a:buNone/>
            </a:pPr>
            <a:r>
              <a:rPr lang="en-US" sz="1500" dirty="0">
                <a:solidFill>
                  <a:schemeClr val="tx2"/>
                </a:solidFill>
              </a:rPr>
              <a:t>Kingma &amp; Ba 2015 (Adam); Loshchilov &amp; Hutter 2019 (AdamW)</a:t>
            </a:r>
            <a:endParaRPr lang="en-US" sz="1500" dirty="0"/>
          </a:p>
          <a:p>
            <a:pPr marL="0" indent="0">
              <a:spcAft>
                <a:spcPts val="1000"/>
              </a:spcAft>
              <a:buNone/>
            </a:pPr>
            <a:r>
              <a:rPr lang="en-US" sz="1500" dirty="0">
                <a:solidFill>
                  <a:schemeClr val="tx2"/>
                </a:solidFill>
              </a:rPr>
              <a:t>Bernstein et al. 2018 (signSGD); Balles &amp; Hennig 2018 (Dissecting Adam)</a:t>
            </a:r>
            <a:endParaRPr lang="en-US" sz="1500" dirty="0"/>
          </a:p>
          <a:p>
            <a:pPr marL="0" indent="0">
              <a:spcAft>
                <a:spcPts val="1000"/>
              </a:spcAft>
              <a:buNone/>
            </a:pPr>
            <a:r>
              <a:rPr lang="en-US" sz="1500" dirty="0">
                <a:solidFill>
                  <a:schemeClr val="tx2"/>
                </a:solidFill>
              </a:rPr>
              <a:t>Kunstner et al. 2023 (sign descent and the SGD–Adam gap on transformers)</a:t>
            </a:r>
            <a:endParaRPr lang="en-US" sz="1500" dirty="0"/>
          </a:p>
          <a:p>
            <a:pPr marL="0" indent="0">
              <a:spcAft>
                <a:spcPts val="1000"/>
              </a:spcAft>
              <a:buNone/>
            </a:pPr>
            <a:r>
              <a:rPr lang="en-US" sz="1500" dirty="0">
                <a:solidFill>
                  <a:schemeClr val="tx2"/>
                </a:solidFill>
              </a:rPr>
              <a:t>Orvieto &amp; Gower 2025, In Search of Adam's Secret Sauce</a:t>
            </a:r>
            <a:endParaRPr lang="en-US" sz="1500" dirty="0"/>
          </a:p>
          <a:p>
            <a:pPr marL="0" indent="0">
              <a:spcAft>
                <a:spcPts val="1000"/>
              </a:spcAft>
              <a:buNone/>
            </a:pPr>
            <a:r>
              <a:rPr lang="en-US" sz="1500" dirty="0">
                <a:solidFill>
                  <a:schemeClr val="tx2"/>
                </a:solidFill>
              </a:rPr>
              <a:t>Bernstein &amp; Newhouse 2024, Old Optimizer, New Norm: An Anthology</a:t>
            </a:r>
            <a:endParaRPr lang="en-US" sz="1500" dirty="0"/>
          </a:p>
          <a:p>
            <a:pPr marL="0" indent="0">
              <a:spcAft>
                <a:spcPts val="1000"/>
              </a:spcAft>
              <a:buNone/>
            </a:pPr>
            <a:r>
              <a:rPr lang="en-US" sz="1500" dirty="0">
                <a:solidFill>
                  <a:schemeClr val="tx2"/>
                </a:solidFill>
              </a:rPr>
              <a:t>Yang, Simon &amp; Bernstein 2023, A Spectral Condition for Feature Learning</a:t>
            </a:r>
            <a:endParaRPr lang="en-US" sz="1500" dirty="0"/>
          </a:p>
        </p:txBody>
      </p:sp>
      <p:sp>
        <p:nvSpPr>
          <p:cNvPr id="4" name="Text 2"/>
          <p:cNvSpPr txBox="1"/>
          <p:nvPr/>
        </p:nvSpPr>
        <p:spPr>
          <a:xfrm>
            <a:off x="6190488" y="1371600"/>
            <a:ext cx="5440680" cy="4846320"/>
          </a:xfrm>
          <a:prstGeom prst="rect">
            <a:avLst/>
          </a:prstGeom>
          <a:noFill/>
          <a:ln/>
        </p:spPr>
        <p:txBody>
          <a:bodyPr wrap="square" lIns="0" tIns="0" rIns="0" bIns="0" rtlCol="0" anchor="t"/>
          <a:lstStyle/>
          <a:p>
            <a:pPr marL="0" indent="0">
              <a:spcAft>
                <a:spcPts val="1000"/>
              </a:spcAft>
              <a:buNone/>
            </a:pPr>
            <a:r>
              <a:rPr lang="en-US" sz="1500" dirty="0">
                <a:solidFill>
                  <a:schemeClr val="tx2"/>
                </a:solidFill>
              </a:rPr>
              <a:t>Gupta, Koren &amp; Singer 2018 (Shampoo); Vyas et al. 2024 (SOAP)</a:t>
            </a:r>
            <a:endParaRPr lang="en-US" sz="1500" dirty="0"/>
          </a:p>
          <a:p>
            <a:pPr marL="0" indent="0">
              <a:spcAft>
                <a:spcPts val="1000"/>
              </a:spcAft>
              <a:buNone/>
            </a:pPr>
            <a:r>
              <a:rPr lang="en-US" sz="1500" dirty="0">
                <a:solidFill>
                  <a:schemeClr val="tx2"/>
                </a:solidFill>
              </a:rPr>
              <a:t>Jordan et al. 2024 (Muon); Liu et al. 2025 (Muon is Scalable for LLM Training)</a:t>
            </a:r>
            <a:endParaRPr lang="en-US" sz="1500" dirty="0"/>
          </a:p>
          <a:p>
            <a:pPr marL="0" indent="0">
              <a:spcAft>
                <a:spcPts val="1000"/>
              </a:spcAft>
              <a:buNone/>
            </a:pPr>
            <a:r>
              <a:rPr lang="en-US" sz="1500" dirty="0">
                <a:solidFill>
                  <a:schemeClr val="tx2"/>
                </a:solidFill>
              </a:rPr>
              <a:t>Wen et al. 2024, Understanding Warmup-Stable-Decay Learning Rates: A River Valley Loss Landscape Perspective</a:t>
            </a:r>
            <a:endParaRPr lang="en-US" sz="1500" dirty="0"/>
          </a:p>
          <a:p>
            <a:pPr marL="0" indent="0">
              <a:spcAft>
                <a:spcPts val="1000"/>
              </a:spcAft>
              <a:buNone/>
            </a:pPr>
            <a:r>
              <a:rPr lang="en-US" sz="1500" dirty="0">
                <a:solidFill>
                  <a:schemeClr val="tx2"/>
                </a:solidFill>
              </a:rPr>
              <a:t>Saxe, McClelland &amp; Ganguli 2014 (deep linear networks)</a:t>
            </a:r>
            <a:endParaRPr lang="en-US" sz="1500" dirty="0"/>
          </a:p>
          <a:p>
            <a:pPr marL="0" indent="0">
              <a:spcAft>
                <a:spcPts val="1000"/>
              </a:spcAft>
              <a:buNone/>
            </a:pPr>
            <a:r>
              <a:rPr lang="en-US" sz="1500" dirty="0">
                <a:solidFill>
                  <a:schemeClr val="tx2"/>
                </a:solidFill>
              </a:rPr>
              <a:t>Wilson et al. 2017 (adaptive methods and generalization); Gunasekar et al. 2018 (implicit bias and geometry)</a:t>
            </a:r>
            <a:endParaRPr lang="en-US" sz="1500" dirty="0"/>
          </a:p>
          <a:p>
            <a:pPr marL="0" indent="0">
              <a:spcAft>
                <a:spcPts val="1000"/>
              </a:spcAft>
              <a:buNone/>
            </a:pPr>
            <a:r>
              <a:rPr lang="en-US" sz="1500" dirty="0">
                <a:solidFill>
                  <a:schemeClr val="tx2"/>
                </a:solidFill>
              </a:rPr>
              <a:t>Cohen et al. 2021 (edge of stability)</a:t>
            </a:r>
            <a:endParaRPr lang="en-US" sz="1500" dirty="0"/>
          </a:p>
          <a:p>
            <a:pPr marL="0" indent="0">
              <a:spcAft>
                <a:spcPts val="1000"/>
              </a:spcAft>
              <a:buNone/>
            </a:pPr>
            <a:r>
              <a:rPr lang="en-US" sz="1500" dirty="0">
                <a:solidFill>
                  <a:schemeClr val="tx2"/>
                </a:solidFill>
              </a:rPr>
              <a:t>Painted-weights demo after Jeremy Bernstein; re-implemented here</a:t>
            </a:r>
            <a:endParaRPr lang="en-US" sz="1500" dirty="0"/>
          </a:p>
          <a:p>
            <a:pPr marL="0" indent="0">
              <a:spcAft>
                <a:spcPts val="1000"/>
              </a:spcAft>
              <a:buNone/>
            </a:pPr>
            <a:r>
              <a:rPr lang="en-US" sz="1500" dirty="0">
                <a:solidFill>
                  <a:schemeClr val="tx2"/>
                </a:solidFill>
              </a:rPr>
              <a:t>Data: ESOL (Delaney 2004) via MoleculeNet (Wu et al. 2018); FashionMNIST (Xiao et al. 2017)</a:t>
            </a:r>
            <a:endParaRPr lang="en-US" sz="1500" dirty="0"/>
          </a:p>
        </p:txBody>
      </p:sp>
      <p:sp>
        <p:nvSpPr>
          <p:cNvPr id="25" name="Slide Number Placeholder 0"/>
          <p:cNvSpPr>
            <a:spLocks noGrp="1"/>
          </p:cNvSpPr>
          <p:nvPr>
            <p:ph type="sldNum" sz="quarter" idx="4294967295"/>
          </p:nvPr>
        </p:nvSpPr>
        <p:spPr>
          <a:xfrm>
            <a:off x="11201400" y="6382512"/>
            <a:ext cx="548640" cy="292608"/>
          </a:xfrm>
          <a:prstGeom prst="rect">
            <a:avLst/>
          </a:prstGeom>
          <a:extLst>
            <a:ext uri="{C572A759-6A51-4108-AA02-DFA0A04FC94B}">
              <ma14:wrappingTextBoxFlag xmlns:ma14="http://schemas.microsoft.com/office/mac/drawingml/2011/main" xmlns="" val="0"/>
            </a:ext>
          </a:extLst>
        </p:spPr>
        <p:txBody>
          <a:bodyPr/>
          <a:lstStyle>
            <a:lvl1pPr>
              <a:defRPr sz="1100">
                <a:solidFill>
                  <a:schemeClr val="tx2"/>
                </a:solidFill>
              </a:defRPr>
            </a:lvl1pPr>
          </a:lstStyle>
          <a:p>
            <a:pPr algn="r"/>
            <a:fld id="{F7021451-1387-4CA6-816F-3879F97B5CBC}" type="slidenum">
              <a:rPr lang="en-US" b="0"/>
              <a:t>31</a:t>
            </a:fld>
            <a:endParaRPr lang="en-US"/>
          </a:p>
        </p:txBody>
      </p:sp>
    </p:spTree>
  </p:cSld>
  <p:clrMapOvr>
    <a:masterClrMapping/>
  </p:clrMapOvr>
</p:sld>
</file>

<file path=ppt/theme/theme1.xml><?xml version="1.0" encoding="utf-8"?>
<a:theme xmlns:a="http://schemas.openxmlformats.org/drawingml/2006/main" name="Optimizer Intuition">
  <a:themeElements>
    <a:clrScheme name="Optimizer Intuition">
      <a:dk1>
        <a:srgbClr val="141B26"/>
      </a:dk1>
      <a:lt1>
        <a:srgbClr val="FFFFFF"/>
      </a:lt1>
      <a:dk2>
        <a:srgbClr val="4A5363"/>
      </a:dk2>
      <a:lt2>
        <a:srgbClr val="EEF1F5"/>
      </a:lt2>
      <a:accent1>
        <a:srgbClr val="2A78D6"/>
      </a:accent1>
      <a:accent2>
        <a:srgbClr val="EB6834"/>
      </a:accent2>
      <a:accent3>
        <a:srgbClr val="1BAF7A"/>
      </a:accent3>
      <a:accent4>
        <a:srgbClr val="EDA100"/>
      </a:accent4>
      <a:accent5>
        <a:srgbClr val="E87BA4"/>
      </a:accent5>
      <a:accent6>
        <a:srgbClr val="008300"/>
      </a:accent6>
      <a:hlink>
        <a:srgbClr val="2A78D6"/>
      </a:hlink>
      <a:folHlink>
        <a:srgbClr val="4A3AA7"/>
      </a:folHlink>
    </a:clrScheme>
    <a:fontScheme name="Optimizer Intuition">
      <a:majorFont>
        <a:latin typeface="Calibri"/>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556</TotalTime>
  <Words>4958</Words>
  <Application>Microsoft Macintosh PowerPoint</Application>
  <PresentationFormat>Widescreen</PresentationFormat>
  <Paragraphs>433</Paragraphs>
  <Slides>31</Slides>
  <Notes>31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Arial</vt:lpstr>
      <vt:lpstr>Calibri</vt:lpstr>
      <vt:lpstr>Cambria</vt:lpstr>
      <vt:lpstr>Courier New</vt:lpstr>
      <vt:lpstr>Optimizer Intuition</vt:lpstr>
      <vt:lpstr>Building intuition for optimizers in deep learning</vt:lpstr>
      <vt:lpstr>Same data, same init, same accuracy: four networks</vt:lpstr>
      <vt:lpstr>Why look past the default optimizer?</vt:lpstr>
      <vt:lpstr>One update rule, four questions</vt:lpstr>
      <vt:lpstr>What does the optimizer see?</vt:lpstr>
      <vt:lpstr>One example's gradient is rank one</vt:lpstr>
      <vt:lpstr>One SGD step on one example is a rank-1 edit</vt:lpstr>
      <vt:lpstr>Batch gradients: rank B, but ~2 directions matter</vt:lpstr>
      <vt:lpstr>What does it do with the gradient?</vt:lpstr>
      <vt:lpstr>Every optimizer is a choice of P</vt:lpstr>
      <vt:lpstr>The step size is capped by the sharpest direction</vt:lpstr>
      <vt:lpstr>Playground: curvature, momentum, Newton</vt:lpstr>
      <vt:lpstr>Why the loss drops when the learning rate decays</vt:lpstr>
      <vt:lpstr>Adagrad → RMSProp → Adam: scale each coordinate</vt:lpstr>
      <vt:lpstr>β₁ and β₂ are averaging windows</vt:lpstr>
      <vt:lpstr>Adam vs a rotated valley</vt:lpstr>
      <vt:lpstr>Each optimizer is steepest descent in some norm</vt:lpstr>
      <vt:lpstr>Geometry changes what gets learned first</vt:lpstr>
      <vt:lpstr>Beyond diagonal: Shampoo, SOAP, Muon</vt:lpstr>
      <vt:lpstr>Which solution do you get?</vt:lpstr>
      <vt:lpstr>Zero training loss, 2× different test error</vt:lpstr>
      <vt:lpstr>Weight decay erases what the loss doesn't defend</vt:lpstr>
      <vt:lpstr>Tune the learning rate before comparing optimizers</vt:lpstr>
      <vt:lpstr>Three learning rates, three signatures</vt:lpstr>
      <vt:lpstr>Six panels to ask your agent for</vt:lpstr>
      <vt:lpstr>Loss and accuracy can disagree: plot both</vt:lpstr>
      <vt:lpstr>Notebook 03: train one run, read it live</vt:lpstr>
      <vt:lpstr>How should you choose?</vt:lpstr>
      <vt:lpstr>A decision card</vt:lpstr>
      <vt:lpstr>Ask for figures, then read them yourself</vt:lpstr>
      <vt:lpstr>References</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Beyond Adam(lr=1e-3): building intuition for optimizers</dc:title>
  <dc:subject>PptxGenJS Presentation</dc:subject>
  <dc:creator>PptxGenJS</dc:creator>
  <cp:lastModifiedBy>Charlie Maier</cp:lastModifiedBy>
  <cp:revision>2</cp:revision>
  <dcterms:created xsi:type="dcterms:W3CDTF">2026-10-12T04:15:11Z</dcterms:created>
  <dcterms:modified xsi:type="dcterms:W3CDTF">2026-10-12T13:38:07Z</dcterms:modified>
</cp:coreProperties>
</file>